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4630400" cy="8229600"/>
  <p:notesSz cx="8229600" cy="14630400"/>
  <p:embeddedFontLst>
    <p:embeddedFont>
      <p:font typeface="Bitter Medium" panose="020B0604020202020204" charset="0"/>
      <p:regular r:id="rId18"/>
    </p:embeddedFont>
    <p:embeddedFont>
      <p:font typeface="Open Sans" panose="020B0606030504020204" pitchFamily="3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0520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28355"/>
            <a:ext cx="7556421" cy="1240155"/>
          </a:xfrm>
          <a:prstGeom prst="rect">
            <a:avLst/>
          </a:prstGeom>
          <a:noFill/>
          <a:ln/>
        </p:spPr>
        <p:txBody>
          <a:bodyPr wrap="square" lIns="0" tIns="0" rIns="0" bIns="0" rtlCol="0" anchor="t"/>
          <a:lstStyle/>
          <a:p>
            <a:pPr marL="0" indent="0" algn="l">
              <a:lnSpc>
                <a:spcPts val="4850"/>
              </a:lnSpc>
              <a:buNone/>
            </a:pPr>
            <a:r>
              <a:rPr lang="en-US" sz="3900" dirty="0">
                <a:solidFill>
                  <a:srgbClr val="2C3F42"/>
                </a:solidFill>
                <a:latin typeface="Bitter Medium" pitchFamily="34" charset="0"/>
                <a:ea typeface="Bitter Medium" pitchFamily="34" charset="-122"/>
                <a:cs typeface="Bitter Medium" pitchFamily="34" charset="-120"/>
              </a:rPr>
              <a:t>AirLytics: Smart Air Quality Prediction System</a:t>
            </a:r>
            <a:endParaRPr lang="en-US" sz="3900" dirty="0"/>
          </a:p>
        </p:txBody>
      </p:sp>
      <p:sp>
        <p:nvSpPr>
          <p:cNvPr id="4" name="Text 1"/>
          <p:cNvSpPr/>
          <p:nvPr/>
        </p:nvSpPr>
        <p:spPr>
          <a:xfrm>
            <a:off x="6280190" y="4566166"/>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2B2E3C"/>
                </a:solidFill>
                <a:latin typeface="Open Sans" pitchFamily="34" charset="0"/>
                <a:ea typeface="Open Sans" pitchFamily="34" charset="-122"/>
                <a:cs typeface="Open Sans" pitchFamily="34" charset="-120"/>
              </a:rPr>
              <a:t>Transforming environmental monitoring through machine learning and real-time analytics for healthier communities</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34459" y="2215158"/>
            <a:ext cx="8275082" cy="2036683"/>
          </a:xfrm>
          <a:prstGeom prst="rect">
            <a:avLst/>
          </a:prstGeom>
          <a:noFill/>
          <a:ln/>
        </p:spPr>
        <p:txBody>
          <a:bodyPr wrap="square" lIns="0" tIns="0" rIns="0" bIns="0" rtlCol="0" anchor="t"/>
          <a:lstStyle/>
          <a:p>
            <a:pPr marL="0" indent="0" algn="l">
              <a:lnSpc>
                <a:spcPts val="5300"/>
              </a:lnSpc>
              <a:buNone/>
            </a:pPr>
            <a:r>
              <a:rPr lang="en-US" sz="4250" dirty="0">
                <a:solidFill>
                  <a:srgbClr val="2C3F42"/>
                </a:solidFill>
                <a:latin typeface="Bitter Medium" pitchFamily="34" charset="0"/>
                <a:ea typeface="Bitter Medium" pitchFamily="34" charset="-122"/>
                <a:cs typeface="Bitter Medium" pitchFamily="34" charset="-120"/>
              </a:rPr>
              <a:t>Building Healthier Communities Through Data-Driven Environmental Intelligence</a:t>
            </a:r>
            <a:endParaRPr lang="en-US" sz="4250" dirty="0"/>
          </a:p>
        </p:txBody>
      </p:sp>
      <p:sp>
        <p:nvSpPr>
          <p:cNvPr id="4" name="Shape 1"/>
          <p:cNvSpPr/>
          <p:nvPr/>
        </p:nvSpPr>
        <p:spPr>
          <a:xfrm>
            <a:off x="434459" y="4341019"/>
            <a:ext cx="4107775" cy="706398"/>
          </a:xfrm>
          <a:prstGeom prst="roundRect">
            <a:avLst>
              <a:gd name="adj" fmla="val 6460"/>
            </a:avLst>
          </a:prstGeom>
          <a:solidFill>
            <a:srgbClr val="FCE2CF"/>
          </a:solidFill>
          <a:ln w="7620">
            <a:solidFill>
              <a:srgbClr val="E2C8B5"/>
            </a:solidFill>
            <a:prstDash val="solid"/>
          </a:ln>
        </p:spPr>
      </p:sp>
      <p:sp>
        <p:nvSpPr>
          <p:cNvPr id="5" name="Text 2"/>
          <p:cNvSpPr/>
          <p:nvPr/>
        </p:nvSpPr>
        <p:spPr>
          <a:xfrm>
            <a:off x="550664" y="4457224"/>
            <a:ext cx="1358027" cy="169783"/>
          </a:xfrm>
          <a:prstGeom prst="rect">
            <a:avLst/>
          </a:prstGeom>
          <a:noFill/>
          <a:ln/>
        </p:spPr>
        <p:txBody>
          <a:bodyPr wrap="none" lIns="0" tIns="0" rIns="0" bIns="0" rtlCol="0" anchor="t"/>
          <a:lstStyle/>
          <a:p>
            <a:pPr marL="0" indent="0" algn="l">
              <a:lnSpc>
                <a:spcPts val="1300"/>
              </a:lnSpc>
              <a:buNone/>
            </a:pPr>
            <a:r>
              <a:rPr lang="en-US" sz="1050" dirty="0">
                <a:solidFill>
                  <a:srgbClr val="2B2E3C"/>
                </a:solidFill>
                <a:latin typeface="Bitter Medium" pitchFamily="34" charset="0"/>
                <a:ea typeface="Bitter Medium" pitchFamily="34" charset="-122"/>
                <a:cs typeface="Bitter Medium" pitchFamily="34" charset="-120"/>
              </a:rPr>
              <a:t>Immediate Actions</a:t>
            </a:r>
            <a:endParaRPr lang="en-US" sz="1050" dirty="0"/>
          </a:p>
        </p:txBody>
      </p:sp>
      <p:sp>
        <p:nvSpPr>
          <p:cNvPr id="6" name="Text 3"/>
          <p:cNvSpPr/>
          <p:nvPr/>
        </p:nvSpPr>
        <p:spPr>
          <a:xfrm>
            <a:off x="550664" y="4662607"/>
            <a:ext cx="3875365" cy="268605"/>
          </a:xfrm>
          <a:prstGeom prst="rect">
            <a:avLst/>
          </a:prstGeom>
          <a:noFill/>
          <a:ln/>
        </p:spPr>
        <p:txBody>
          <a:bodyPr wrap="square" lIns="0" tIns="0" rIns="0" bIns="0" rtlCol="0" anchor="t"/>
          <a:lstStyle/>
          <a:p>
            <a:pPr marL="0" indent="0" algn="l">
              <a:lnSpc>
                <a:spcPts val="1050"/>
              </a:lnSpc>
              <a:buNone/>
            </a:pPr>
            <a:r>
              <a:rPr lang="en-US" sz="850" dirty="0">
                <a:solidFill>
                  <a:srgbClr val="2B2E3C"/>
                </a:solidFill>
                <a:latin typeface="Open Sans" pitchFamily="34" charset="0"/>
                <a:ea typeface="Open Sans" pitchFamily="34" charset="-122"/>
                <a:cs typeface="Open Sans" pitchFamily="34" charset="-120"/>
              </a:rPr>
              <a:t>Partner with municipal environmental agencies for pilot deployment and validation studies</a:t>
            </a:r>
            <a:endParaRPr lang="en-US" sz="850" dirty="0"/>
          </a:p>
        </p:txBody>
      </p:sp>
      <p:sp>
        <p:nvSpPr>
          <p:cNvPr id="7" name="Shape 4"/>
          <p:cNvSpPr/>
          <p:nvPr/>
        </p:nvSpPr>
        <p:spPr>
          <a:xfrm>
            <a:off x="4601647" y="4341019"/>
            <a:ext cx="4107894" cy="706398"/>
          </a:xfrm>
          <a:prstGeom prst="roundRect">
            <a:avLst>
              <a:gd name="adj" fmla="val 6460"/>
            </a:avLst>
          </a:prstGeom>
          <a:solidFill>
            <a:srgbClr val="FCE2CF"/>
          </a:solidFill>
          <a:ln w="7620">
            <a:solidFill>
              <a:srgbClr val="E2C8B5"/>
            </a:solidFill>
            <a:prstDash val="solid"/>
          </a:ln>
        </p:spPr>
      </p:sp>
      <p:sp>
        <p:nvSpPr>
          <p:cNvPr id="8" name="Text 5"/>
          <p:cNvSpPr/>
          <p:nvPr/>
        </p:nvSpPr>
        <p:spPr>
          <a:xfrm>
            <a:off x="4717852" y="4457224"/>
            <a:ext cx="1473279" cy="169783"/>
          </a:xfrm>
          <a:prstGeom prst="rect">
            <a:avLst/>
          </a:prstGeom>
          <a:noFill/>
          <a:ln/>
        </p:spPr>
        <p:txBody>
          <a:bodyPr wrap="none" lIns="0" tIns="0" rIns="0" bIns="0" rtlCol="0" anchor="t"/>
          <a:lstStyle/>
          <a:p>
            <a:pPr marL="0" indent="0" algn="l">
              <a:lnSpc>
                <a:spcPts val="1300"/>
              </a:lnSpc>
              <a:buNone/>
            </a:pPr>
            <a:r>
              <a:rPr lang="en-US" sz="1050" dirty="0">
                <a:solidFill>
                  <a:srgbClr val="2B2E3C"/>
                </a:solidFill>
                <a:latin typeface="Bitter Medium" pitchFamily="34" charset="0"/>
                <a:ea typeface="Bitter Medium" pitchFamily="34" charset="-122"/>
                <a:cs typeface="Bitter Medium" pitchFamily="34" charset="-120"/>
              </a:rPr>
              <a:t>Research Collaboration</a:t>
            </a:r>
            <a:endParaRPr lang="en-US" sz="1050" dirty="0"/>
          </a:p>
        </p:txBody>
      </p:sp>
      <p:sp>
        <p:nvSpPr>
          <p:cNvPr id="9" name="Text 6"/>
          <p:cNvSpPr/>
          <p:nvPr/>
        </p:nvSpPr>
        <p:spPr>
          <a:xfrm>
            <a:off x="4717852" y="4662607"/>
            <a:ext cx="3875484" cy="268605"/>
          </a:xfrm>
          <a:prstGeom prst="rect">
            <a:avLst/>
          </a:prstGeom>
          <a:noFill/>
          <a:ln/>
        </p:spPr>
        <p:txBody>
          <a:bodyPr wrap="square" lIns="0" tIns="0" rIns="0" bIns="0" rtlCol="0" anchor="t"/>
          <a:lstStyle/>
          <a:p>
            <a:pPr marL="0" indent="0" algn="l">
              <a:lnSpc>
                <a:spcPts val="1050"/>
              </a:lnSpc>
              <a:buNone/>
            </a:pPr>
            <a:r>
              <a:rPr lang="en-US" sz="850" dirty="0">
                <a:solidFill>
                  <a:srgbClr val="2B2E3C"/>
                </a:solidFill>
                <a:latin typeface="Open Sans" pitchFamily="34" charset="0"/>
                <a:ea typeface="Open Sans" pitchFamily="34" charset="-122"/>
                <a:cs typeface="Open Sans" pitchFamily="34" charset="-120"/>
              </a:rPr>
              <a:t>Engage public health researchers to quantify health outcome improvements from prediction-based interventions</a:t>
            </a:r>
            <a:endParaRPr lang="en-US" sz="850" dirty="0"/>
          </a:p>
        </p:txBody>
      </p:sp>
      <p:sp>
        <p:nvSpPr>
          <p:cNvPr id="10" name="Shape 7"/>
          <p:cNvSpPr/>
          <p:nvPr/>
        </p:nvSpPr>
        <p:spPr>
          <a:xfrm>
            <a:off x="434459" y="5106829"/>
            <a:ext cx="8275082" cy="572095"/>
          </a:xfrm>
          <a:prstGeom prst="roundRect">
            <a:avLst>
              <a:gd name="adj" fmla="val 7976"/>
            </a:avLst>
          </a:prstGeom>
          <a:solidFill>
            <a:srgbClr val="FCE2CF"/>
          </a:solidFill>
          <a:ln w="7620">
            <a:solidFill>
              <a:srgbClr val="E2C8B5"/>
            </a:solidFill>
            <a:prstDash val="solid"/>
          </a:ln>
        </p:spPr>
      </p:sp>
      <p:sp>
        <p:nvSpPr>
          <p:cNvPr id="11" name="Text 8"/>
          <p:cNvSpPr/>
          <p:nvPr/>
        </p:nvSpPr>
        <p:spPr>
          <a:xfrm>
            <a:off x="550664" y="5223034"/>
            <a:ext cx="1358027" cy="169783"/>
          </a:xfrm>
          <a:prstGeom prst="rect">
            <a:avLst/>
          </a:prstGeom>
          <a:noFill/>
          <a:ln/>
        </p:spPr>
        <p:txBody>
          <a:bodyPr wrap="none" lIns="0" tIns="0" rIns="0" bIns="0" rtlCol="0" anchor="t"/>
          <a:lstStyle/>
          <a:p>
            <a:pPr marL="0" indent="0" algn="l">
              <a:lnSpc>
                <a:spcPts val="1300"/>
              </a:lnSpc>
              <a:buNone/>
            </a:pPr>
            <a:r>
              <a:rPr lang="en-US" sz="1050" dirty="0">
                <a:solidFill>
                  <a:srgbClr val="2B2E3C"/>
                </a:solidFill>
                <a:latin typeface="Bitter Medium" pitchFamily="34" charset="0"/>
                <a:ea typeface="Bitter Medium" pitchFamily="34" charset="-122"/>
                <a:cs typeface="Bitter Medium" pitchFamily="34" charset="-120"/>
              </a:rPr>
              <a:t>Technology Scaling</a:t>
            </a:r>
            <a:endParaRPr lang="en-US" sz="1050" dirty="0"/>
          </a:p>
        </p:txBody>
      </p:sp>
      <p:sp>
        <p:nvSpPr>
          <p:cNvPr id="12" name="Text 9"/>
          <p:cNvSpPr/>
          <p:nvPr/>
        </p:nvSpPr>
        <p:spPr>
          <a:xfrm>
            <a:off x="550664" y="5428417"/>
            <a:ext cx="8042672" cy="134303"/>
          </a:xfrm>
          <a:prstGeom prst="rect">
            <a:avLst/>
          </a:prstGeom>
          <a:noFill/>
          <a:ln/>
        </p:spPr>
        <p:txBody>
          <a:bodyPr wrap="none" lIns="0" tIns="0" rIns="0" bIns="0" rtlCol="0" anchor="t"/>
          <a:lstStyle/>
          <a:p>
            <a:pPr marL="0" indent="0" algn="l">
              <a:lnSpc>
                <a:spcPts val="1050"/>
              </a:lnSpc>
              <a:buNone/>
            </a:pPr>
            <a:r>
              <a:rPr lang="en-US" sz="850" dirty="0">
                <a:solidFill>
                  <a:srgbClr val="2B2E3C"/>
                </a:solidFill>
                <a:latin typeface="Open Sans" pitchFamily="34" charset="0"/>
                <a:ea typeface="Open Sans" pitchFamily="34" charset="-122"/>
                <a:cs typeface="Open Sans" pitchFamily="34" charset="-120"/>
              </a:rPr>
              <a:t>Expand system to additional metropolitan areas with diverse climatic and pollution profiles</a:t>
            </a:r>
            <a:endParaRPr lang="en-US" sz="850" dirty="0"/>
          </a:p>
        </p:txBody>
      </p:sp>
      <p:sp>
        <p:nvSpPr>
          <p:cNvPr id="13" name="Text 10"/>
          <p:cNvSpPr/>
          <p:nvPr/>
        </p:nvSpPr>
        <p:spPr>
          <a:xfrm>
            <a:off x="434459" y="5745718"/>
            <a:ext cx="8275082" cy="268605"/>
          </a:xfrm>
          <a:prstGeom prst="rect">
            <a:avLst/>
          </a:prstGeom>
          <a:noFill/>
          <a:ln/>
        </p:spPr>
        <p:txBody>
          <a:bodyPr wrap="square" lIns="0" tIns="0" rIns="0" bIns="0" rtlCol="0" anchor="t"/>
          <a:lstStyle/>
          <a:p>
            <a:pPr marL="0" indent="0" algn="l">
              <a:lnSpc>
                <a:spcPts val="1050"/>
              </a:lnSpc>
              <a:buNone/>
            </a:pPr>
            <a:r>
              <a:rPr lang="en-US" sz="850" b="1" dirty="0">
                <a:solidFill>
                  <a:srgbClr val="D2600F"/>
                </a:solidFill>
                <a:latin typeface="Open Sans" pitchFamily="34" charset="0"/>
                <a:ea typeface="Open Sans" pitchFamily="34" charset="-122"/>
                <a:cs typeface="Open Sans" pitchFamily="34" charset="-120"/>
              </a:rPr>
              <a:t>Contact Information:</a:t>
            </a:r>
            <a:r>
              <a:rPr lang="en-US" sz="850" dirty="0">
                <a:solidFill>
                  <a:srgbClr val="2B2E3C"/>
                </a:solidFill>
                <a:latin typeface="Open Sans" pitchFamily="34" charset="0"/>
                <a:ea typeface="Open Sans" pitchFamily="34" charset="-122"/>
                <a:cs typeface="Open Sans" pitchFamily="34" charset="-120"/>
              </a:rPr>
              <a:t> For collaboration opportunities, technical inquiries, or deployment partnerships, please reach out to our team to explore how AirLytics can support your environmental management objectives.</a:t>
            </a:r>
            <a:endParaRPr lang="en-US" sz="8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5E8D3E-F454-8D69-1AE3-BACA43DA1658}"/>
              </a:ext>
            </a:extLst>
          </p:cNvPr>
          <p:cNvPicPr>
            <a:picLocks noChangeAspect="1"/>
          </p:cNvPicPr>
          <p:nvPr/>
        </p:nvPicPr>
        <p:blipFill>
          <a:blip r:embed="rId2"/>
          <a:stretch>
            <a:fillRect/>
          </a:stretch>
        </p:blipFill>
        <p:spPr>
          <a:xfrm>
            <a:off x="1" y="0"/>
            <a:ext cx="14630400" cy="8229599"/>
          </a:xfrm>
          <a:prstGeom prst="rect">
            <a:avLst/>
          </a:prstGeom>
        </p:spPr>
      </p:pic>
    </p:spTree>
    <p:extLst>
      <p:ext uri="{BB962C8B-B14F-4D97-AF65-F5344CB8AC3E}">
        <p14:creationId xmlns:p14="http://schemas.microsoft.com/office/powerpoint/2010/main" val="3590476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983DC2-A3E0-D3A6-3169-EC402AC4B867}"/>
              </a:ext>
            </a:extLst>
          </p:cNvPr>
          <p:cNvPicPr>
            <a:picLocks noChangeAspect="1"/>
          </p:cNvPicPr>
          <p:nvPr/>
        </p:nvPicPr>
        <p:blipFill>
          <a:blip r:embed="rId2"/>
          <a:stretch>
            <a:fillRect/>
          </a:stretch>
        </p:blipFill>
        <p:spPr>
          <a:xfrm>
            <a:off x="0" y="1"/>
            <a:ext cx="14630400" cy="8229600"/>
          </a:xfrm>
          <a:prstGeom prst="rect">
            <a:avLst/>
          </a:prstGeom>
        </p:spPr>
      </p:pic>
    </p:spTree>
    <p:extLst>
      <p:ext uri="{BB962C8B-B14F-4D97-AF65-F5344CB8AC3E}">
        <p14:creationId xmlns:p14="http://schemas.microsoft.com/office/powerpoint/2010/main" val="3220134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45E33A-4951-8884-7C31-F1767F307B1E}"/>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3888012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BE6BEE-AD03-7F72-1129-407F2F8F6241}"/>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26882028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49AAFC-C859-B864-717B-FD0ADBA928C5}"/>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4062302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969407"/>
            <a:ext cx="11358563" cy="620078"/>
          </a:xfrm>
          <a:prstGeom prst="rect">
            <a:avLst/>
          </a:prstGeom>
          <a:noFill/>
          <a:ln/>
        </p:spPr>
        <p:txBody>
          <a:bodyPr wrap="none" lIns="0" tIns="0" rIns="0" bIns="0" rtlCol="0" anchor="t"/>
          <a:lstStyle/>
          <a:p>
            <a:pPr marL="0" indent="0" algn="l">
              <a:lnSpc>
                <a:spcPts val="4850"/>
              </a:lnSpc>
              <a:buNone/>
            </a:pPr>
            <a:r>
              <a:rPr lang="en-US" sz="3900" dirty="0">
                <a:solidFill>
                  <a:srgbClr val="2C3F42"/>
                </a:solidFill>
                <a:latin typeface="Bitter Medium" pitchFamily="34" charset="0"/>
                <a:ea typeface="Bitter Medium" pitchFamily="34" charset="-122"/>
                <a:cs typeface="Bitter Medium" pitchFamily="34" charset="-120"/>
              </a:rPr>
              <a:t>The Critical Importance of Air Quality Monitoring</a:t>
            </a:r>
            <a:endParaRPr lang="en-US" sz="3900" dirty="0"/>
          </a:p>
        </p:txBody>
      </p:sp>
      <p:sp>
        <p:nvSpPr>
          <p:cNvPr id="3" name="Text 1"/>
          <p:cNvSpPr/>
          <p:nvPr/>
        </p:nvSpPr>
        <p:spPr>
          <a:xfrm>
            <a:off x="793790" y="2065734"/>
            <a:ext cx="7632025" cy="1270159"/>
          </a:xfrm>
          <a:prstGeom prst="rect">
            <a:avLst/>
          </a:prstGeom>
          <a:noFill/>
          <a:ln/>
        </p:spPr>
        <p:txBody>
          <a:bodyPr wrap="square" lIns="0" tIns="0" rIns="0" bIns="0" rtlCol="0" anchor="t"/>
          <a:lstStyle/>
          <a:p>
            <a:pPr marL="0" indent="0" algn="l">
              <a:lnSpc>
                <a:spcPts val="2500"/>
              </a:lnSpc>
              <a:buNone/>
            </a:pPr>
            <a:r>
              <a:rPr lang="en-US" sz="1550" dirty="0">
                <a:solidFill>
                  <a:srgbClr val="2B2E3C"/>
                </a:solidFill>
                <a:latin typeface="Open Sans" pitchFamily="34" charset="0"/>
                <a:ea typeface="Open Sans" pitchFamily="34" charset="-122"/>
                <a:cs typeface="Open Sans" pitchFamily="34" charset="-120"/>
              </a:rPr>
              <a:t>Air pollution ranks among the world's most severe environmental health risks, contributing to millions of premature deaths annually. Effective air quality prediction systems empower communities, healthcare providers, and policymakers to take proactive measures against pollution exposure.</a:t>
            </a:r>
            <a:endParaRPr lang="en-US" sz="1550" dirty="0"/>
          </a:p>
        </p:txBody>
      </p:sp>
      <p:sp>
        <p:nvSpPr>
          <p:cNvPr id="4" name="Text 2"/>
          <p:cNvSpPr/>
          <p:nvPr/>
        </p:nvSpPr>
        <p:spPr>
          <a:xfrm>
            <a:off x="793790" y="3514487"/>
            <a:ext cx="7632025" cy="952619"/>
          </a:xfrm>
          <a:prstGeom prst="rect">
            <a:avLst/>
          </a:prstGeom>
          <a:noFill/>
          <a:ln/>
        </p:spPr>
        <p:txBody>
          <a:bodyPr wrap="square" lIns="0" tIns="0" rIns="0" bIns="0" rtlCol="0" anchor="t"/>
          <a:lstStyle/>
          <a:p>
            <a:pPr marL="0" indent="0" algn="l">
              <a:lnSpc>
                <a:spcPts val="2500"/>
              </a:lnSpc>
              <a:buNone/>
            </a:pPr>
            <a:r>
              <a:rPr lang="en-US" sz="1550" b="1" dirty="0">
                <a:solidFill>
                  <a:srgbClr val="2B2E3C"/>
                </a:solidFill>
                <a:latin typeface="Open Sans" pitchFamily="34" charset="0"/>
                <a:ea typeface="Open Sans" pitchFamily="34" charset="-122"/>
                <a:cs typeface="Open Sans" pitchFamily="34" charset="-120"/>
              </a:rPr>
              <a:t>Public Health Impact:</a:t>
            </a:r>
            <a:r>
              <a:rPr lang="en-US" sz="1550" dirty="0">
                <a:solidFill>
                  <a:srgbClr val="2B2E3C"/>
                </a:solidFill>
                <a:latin typeface="Open Sans" pitchFamily="34" charset="0"/>
                <a:ea typeface="Open Sans" pitchFamily="34" charset="-122"/>
                <a:cs typeface="Open Sans" pitchFamily="34" charset="-120"/>
              </a:rPr>
              <a:t> Accurate forecasts enable vulnerable populations to modify outdoor activities during poor air quality days, reducing respiratory and cardiovascular health risks.</a:t>
            </a:r>
            <a:endParaRPr lang="en-US" sz="1550" dirty="0"/>
          </a:p>
        </p:txBody>
      </p:sp>
      <p:sp>
        <p:nvSpPr>
          <p:cNvPr id="5" name="Text 3"/>
          <p:cNvSpPr/>
          <p:nvPr/>
        </p:nvSpPr>
        <p:spPr>
          <a:xfrm>
            <a:off x="793790" y="4645700"/>
            <a:ext cx="7632025" cy="952619"/>
          </a:xfrm>
          <a:prstGeom prst="rect">
            <a:avLst/>
          </a:prstGeom>
          <a:noFill/>
          <a:ln/>
        </p:spPr>
        <p:txBody>
          <a:bodyPr wrap="square" lIns="0" tIns="0" rIns="0" bIns="0" rtlCol="0" anchor="t"/>
          <a:lstStyle/>
          <a:p>
            <a:pPr marL="0" indent="0" algn="l">
              <a:lnSpc>
                <a:spcPts val="2500"/>
              </a:lnSpc>
              <a:buNone/>
            </a:pPr>
            <a:r>
              <a:rPr lang="en-US" sz="1550" b="1" dirty="0">
                <a:solidFill>
                  <a:srgbClr val="2B2E3C"/>
                </a:solidFill>
                <a:latin typeface="Open Sans" pitchFamily="34" charset="0"/>
                <a:ea typeface="Open Sans" pitchFamily="34" charset="-122"/>
                <a:cs typeface="Open Sans" pitchFamily="34" charset="-120"/>
              </a:rPr>
              <a:t>Environmental Management:</a:t>
            </a:r>
            <a:r>
              <a:rPr lang="en-US" sz="1550" dirty="0">
                <a:solidFill>
                  <a:srgbClr val="2B2E3C"/>
                </a:solidFill>
                <a:latin typeface="Open Sans" pitchFamily="34" charset="0"/>
                <a:ea typeface="Open Sans" pitchFamily="34" charset="-122"/>
                <a:cs typeface="Open Sans" pitchFamily="34" charset="-120"/>
              </a:rPr>
              <a:t> Continuous monitoring helps identify pollution sources, track regulatory compliance, and measure intervention effectiveness over time.</a:t>
            </a:r>
            <a:endParaRPr lang="en-US" sz="1550" dirty="0"/>
          </a:p>
        </p:txBody>
      </p:sp>
      <p:pic>
        <p:nvPicPr>
          <p:cNvPr id="6" name="Image 0" descr="preencoded.png"/>
          <p:cNvPicPr>
            <a:picLocks noChangeAspect="1"/>
          </p:cNvPicPr>
          <p:nvPr/>
        </p:nvPicPr>
        <p:blipFill>
          <a:blip r:embed="rId3"/>
          <a:stretch>
            <a:fillRect/>
          </a:stretch>
        </p:blipFill>
        <p:spPr>
          <a:xfrm>
            <a:off x="8917543" y="2110383"/>
            <a:ext cx="4926568" cy="492656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8658" y="764977"/>
            <a:ext cx="7766685" cy="1075849"/>
          </a:xfrm>
          <a:prstGeom prst="rect">
            <a:avLst/>
          </a:prstGeom>
          <a:noFill/>
          <a:ln/>
        </p:spPr>
        <p:txBody>
          <a:bodyPr wrap="square" lIns="0" tIns="0" rIns="0" bIns="0" rtlCol="0" anchor="t"/>
          <a:lstStyle/>
          <a:p>
            <a:pPr marL="0" indent="0" algn="l">
              <a:lnSpc>
                <a:spcPts val="4200"/>
              </a:lnSpc>
              <a:buNone/>
            </a:pPr>
            <a:r>
              <a:rPr lang="en-US" sz="3350" dirty="0">
                <a:solidFill>
                  <a:srgbClr val="2C3F42"/>
                </a:solidFill>
                <a:latin typeface="Bitter Medium" pitchFamily="34" charset="0"/>
                <a:ea typeface="Bitter Medium" pitchFamily="34" charset="-122"/>
                <a:cs typeface="Bitter Medium" pitchFamily="34" charset="-120"/>
              </a:rPr>
              <a:t>Project Overview: Machine Learning at the Core</a:t>
            </a:r>
            <a:endParaRPr lang="en-US" sz="3350" dirty="0"/>
          </a:p>
        </p:txBody>
      </p:sp>
      <p:sp>
        <p:nvSpPr>
          <p:cNvPr id="4" name="Shape 1"/>
          <p:cNvSpPr/>
          <p:nvPr/>
        </p:nvSpPr>
        <p:spPr>
          <a:xfrm>
            <a:off x="688658" y="2064782"/>
            <a:ext cx="3808690" cy="2412683"/>
          </a:xfrm>
          <a:prstGeom prst="roundRect">
            <a:avLst>
              <a:gd name="adj" fmla="val 2997"/>
            </a:avLst>
          </a:prstGeom>
          <a:solidFill>
            <a:srgbClr val="FCE2CF"/>
          </a:solidFill>
          <a:ln w="7620">
            <a:solidFill>
              <a:srgbClr val="E2C8B5"/>
            </a:solidFill>
            <a:prstDash val="solid"/>
          </a:ln>
        </p:spPr>
      </p:sp>
      <p:sp>
        <p:nvSpPr>
          <p:cNvPr id="5" name="Shape 2"/>
          <p:cNvSpPr/>
          <p:nvPr/>
        </p:nvSpPr>
        <p:spPr>
          <a:xfrm>
            <a:off x="868442" y="2244566"/>
            <a:ext cx="516493" cy="516493"/>
          </a:xfrm>
          <a:prstGeom prst="roundRect">
            <a:avLst>
              <a:gd name="adj" fmla="val 17702245"/>
            </a:avLst>
          </a:prstGeom>
          <a:solidFill>
            <a:srgbClr val="D2600F"/>
          </a:solidFill>
          <a:ln/>
        </p:spPr>
      </p:sp>
      <p:pic>
        <p:nvPicPr>
          <p:cNvPr id="6"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0483" y="2386608"/>
            <a:ext cx="232410" cy="232410"/>
          </a:xfrm>
          <a:prstGeom prst="rect">
            <a:avLst/>
          </a:prstGeom>
        </p:spPr>
      </p:pic>
      <p:sp>
        <p:nvSpPr>
          <p:cNvPr id="7" name="Text 3"/>
          <p:cNvSpPr/>
          <p:nvPr/>
        </p:nvSpPr>
        <p:spPr>
          <a:xfrm>
            <a:off x="868442" y="2910364"/>
            <a:ext cx="2681407" cy="269081"/>
          </a:xfrm>
          <a:prstGeom prst="rect">
            <a:avLst/>
          </a:prstGeom>
          <a:noFill/>
          <a:ln/>
        </p:spPr>
        <p:txBody>
          <a:bodyPr wrap="none" lIns="0" tIns="0" rIns="0" bIns="0" rtlCol="0" anchor="t"/>
          <a:lstStyle/>
          <a:p>
            <a:pPr marL="0" indent="0" algn="l">
              <a:lnSpc>
                <a:spcPts val="2100"/>
              </a:lnSpc>
              <a:buNone/>
            </a:pPr>
            <a:r>
              <a:rPr lang="en-US" sz="1650" dirty="0">
                <a:solidFill>
                  <a:srgbClr val="2B2E3C"/>
                </a:solidFill>
                <a:latin typeface="Bitter Medium" pitchFamily="34" charset="0"/>
                <a:ea typeface="Bitter Medium" pitchFamily="34" charset="-122"/>
                <a:cs typeface="Bitter Medium" pitchFamily="34" charset="-120"/>
              </a:rPr>
              <a:t>Random Forest Regression</a:t>
            </a:r>
            <a:endParaRPr lang="en-US" sz="1650" dirty="0"/>
          </a:p>
        </p:txBody>
      </p:sp>
      <p:sp>
        <p:nvSpPr>
          <p:cNvPr id="8" name="Text 4"/>
          <p:cNvSpPr/>
          <p:nvPr/>
        </p:nvSpPr>
        <p:spPr>
          <a:xfrm>
            <a:off x="868442" y="3268980"/>
            <a:ext cx="3449122" cy="1028700"/>
          </a:xfrm>
          <a:prstGeom prst="rect">
            <a:avLst/>
          </a:prstGeom>
          <a:noFill/>
          <a:ln/>
        </p:spPr>
        <p:txBody>
          <a:bodyPr wrap="square" lIns="0" tIns="0" rIns="0" bIns="0" rtlCol="0" anchor="t"/>
          <a:lstStyle/>
          <a:p>
            <a:pPr marL="0" indent="0" algn="l">
              <a:lnSpc>
                <a:spcPts val="2000"/>
              </a:lnSpc>
              <a:buNone/>
            </a:pPr>
            <a:r>
              <a:rPr lang="en-US" sz="1350" dirty="0">
                <a:solidFill>
                  <a:srgbClr val="2B2E3C"/>
                </a:solidFill>
                <a:latin typeface="Open Sans" pitchFamily="34" charset="0"/>
                <a:ea typeface="Open Sans" pitchFamily="34" charset="-122"/>
                <a:cs typeface="Open Sans" pitchFamily="34" charset="-120"/>
              </a:rPr>
              <a:t>Ensemble learning approach combining multiple decision trees for robust predictions with built-in feature importance analysis</a:t>
            </a:r>
            <a:endParaRPr lang="en-US" sz="1350" dirty="0"/>
          </a:p>
        </p:txBody>
      </p:sp>
      <p:sp>
        <p:nvSpPr>
          <p:cNvPr id="9" name="Shape 5"/>
          <p:cNvSpPr/>
          <p:nvPr/>
        </p:nvSpPr>
        <p:spPr>
          <a:xfrm>
            <a:off x="4646652" y="2064782"/>
            <a:ext cx="3808690" cy="2412683"/>
          </a:xfrm>
          <a:prstGeom prst="roundRect">
            <a:avLst>
              <a:gd name="adj" fmla="val 2997"/>
            </a:avLst>
          </a:prstGeom>
          <a:solidFill>
            <a:srgbClr val="FCE2CF"/>
          </a:solidFill>
          <a:ln w="7620">
            <a:solidFill>
              <a:srgbClr val="E2C8B5"/>
            </a:solidFill>
            <a:prstDash val="solid"/>
          </a:ln>
        </p:spPr>
      </p:sp>
      <p:sp>
        <p:nvSpPr>
          <p:cNvPr id="10" name="Shape 6"/>
          <p:cNvSpPr/>
          <p:nvPr/>
        </p:nvSpPr>
        <p:spPr>
          <a:xfrm>
            <a:off x="4826437" y="2244566"/>
            <a:ext cx="516493" cy="516493"/>
          </a:xfrm>
          <a:prstGeom prst="roundRect">
            <a:avLst>
              <a:gd name="adj" fmla="val 17702245"/>
            </a:avLst>
          </a:prstGeom>
          <a:solidFill>
            <a:srgbClr val="D2600F"/>
          </a:solidFill>
          <a:ln/>
        </p:spPr>
      </p:sp>
      <p:pic>
        <p:nvPicPr>
          <p:cNvPr id="11"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968478" y="2386608"/>
            <a:ext cx="232410" cy="232410"/>
          </a:xfrm>
          <a:prstGeom prst="rect">
            <a:avLst/>
          </a:prstGeom>
        </p:spPr>
      </p:pic>
      <p:sp>
        <p:nvSpPr>
          <p:cNvPr id="12" name="Text 7"/>
          <p:cNvSpPr/>
          <p:nvPr/>
        </p:nvSpPr>
        <p:spPr>
          <a:xfrm>
            <a:off x="4826437" y="2910364"/>
            <a:ext cx="2936319" cy="269081"/>
          </a:xfrm>
          <a:prstGeom prst="rect">
            <a:avLst/>
          </a:prstGeom>
          <a:noFill/>
          <a:ln/>
        </p:spPr>
        <p:txBody>
          <a:bodyPr wrap="none" lIns="0" tIns="0" rIns="0" bIns="0" rtlCol="0" anchor="t"/>
          <a:lstStyle/>
          <a:p>
            <a:pPr marL="0" indent="0" algn="l">
              <a:lnSpc>
                <a:spcPts val="2100"/>
              </a:lnSpc>
              <a:buNone/>
            </a:pPr>
            <a:r>
              <a:rPr lang="en-US" sz="1650" dirty="0">
                <a:solidFill>
                  <a:srgbClr val="2B2E3C"/>
                </a:solidFill>
                <a:latin typeface="Bitter Medium" pitchFamily="34" charset="0"/>
                <a:ea typeface="Bitter Medium" pitchFamily="34" charset="-122"/>
                <a:cs typeface="Bitter Medium" pitchFamily="34" charset="-120"/>
              </a:rPr>
              <a:t>Comprehensive Data Sources</a:t>
            </a:r>
            <a:endParaRPr lang="en-US" sz="1650" dirty="0"/>
          </a:p>
        </p:txBody>
      </p:sp>
      <p:sp>
        <p:nvSpPr>
          <p:cNvPr id="13" name="Text 8"/>
          <p:cNvSpPr/>
          <p:nvPr/>
        </p:nvSpPr>
        <p:spPr>
          <a:xfrm>
            <a:off x="4826437" y="3268980"/>
            <a:ext cx="3449122" cy="771525"/>
          </a:xfrm>
          <a:prstGeom prst="rect">
            <a:avLst/>
          </a:prstGeom>
          <a:noFill/>
          <a:ln/>
        </p:spPr>
        <p:txBody>
          <a:bodyPr wrap="square" lIns="0" tIns="0" rIns="0" bIns="0" rtlCol="0" anchor="t"/>
          <a:lstStyle/>
          <a:p>
            <a:pPr marL="0" indent="0" algn="l">
              <a:lnSpc>
                <a:spcPts val="2000"/>
              </a:lnSpc>
              <a:buNone/>
            </a:pPr>
            <a:r>
              <a:rPr lang="en-US" sz="1350" dirty="0">
                <a:solidFill>
                  <a:srgbClr val="2B2E3C"/>
                </a:solidFill>
                <a:latin typeface="Open Sans" pitchFamily="34" charset="0"/>
                <a:ea typeface="Open Sans" pitchFamily="34" charset="-122"/>
                <a:cs typeface="Open Sans" pitchFamily="34" charset="-120"/>
              </a:rPr>
              <a:t>Historical pollutant concentrations (PM2.5, PM10, NO₂, SO₂, CO, O₃) combined with meteorological parameters</a:t>
            </a:r>
            <a:endParaRPr lang="en-US" sz="1350" dirty="0"/>
          </a:p>
        </p:txBody>
      </p:sp>
      <p:sp>
        <p:nvSpPr>
          <p:cNvPr id="14" name="Shape 9"/>
          <p:cNvSpPr/>
          <p:nvPr/>
        </p:nvSpPr>
        <p:spPr>
          <a:xfrm>
            <a:off x="688658" y="4626769"/>
            <a:ext cx="7766685" cy="1898333"/>
          </a:xfrm>
          <a:prstGeom prst="roundRect">
            <a:avLst>
              <a:gd name="adj" fmla="val 3809"/>
            </a:avLst>
          </a:prstGeom>
          <a:solidFill>
            <a:srgbClr val="FCE2CF"/>
          </a:solidFill>
          <a:ln w="7620">
            <a:solidFill>
              <a:srgbClr val="E2C8B5"/>
            </a:solidFill>
            <a:prstDash val="solid"/>
          </a:ln>
        </p:spPr>
      </p:sp>
      <p:sp>
        <p:nvSpPr>
          <p:cNvPr id="15" name="Shape 10"/>
          <p:cNvSpPr/>
          <p:nvPr/>
        </p:nvSpPr>
        <p:spPr>
          <a:xfrm>
            <a:off x="868442" y="4806553"/>
            <a:ext cx="516493" cy="516493"/>
          </a:xfrm>
          <a:prstGeom prst="roundRect">
            <a:avLst>
              <a:gd name="adj" fmla="val 17702245"/>
            </a:avLst>
          </a:prstGeom>
          <a:solidFill>
            <a:srgbClr val="D2600F"/>
          </a:solidFill>
          <a:ln/>
        </p:spPr>
      </p:sp>
      <p:pic>
        <p:nvPicPr>
          <p:cNvPr id="16"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10483" y="4948595"/>
            <a:ext cx="232410" cy="232410"/>
          </a:xfrm>
          <a:prstGeom prst="rect">
            <a:avLst/>
          </a:prstGeom>
        </p:spPr>
      </p:pic>
      <p:sp>
        <p:nvSpPr>
          <p:cNvPr id="17" name="Text 11"/>
          <p:cNvSpPr/>
          <p:nvPr/>
        </p:nvSpPr>
        <p:spPr>
          <a:xfrm>
            <a:off x="868442" y="5472351"/>
            <a:ext cx="2152055" cy="269081"/>
          </a:xfrm>
          <a:prstGeom prst="rect">
            <a:avLst/>
          </a:prstGeom>
          <a:noFill/>
          <a:ln/>
        </p:spPr>
        <p:txBody>
          <a:bodyPr wrap="none" lIns="0" tIns="0" rIns="0" bIns="0" rtlCol="0" anchor="t"/>
          <a:lstStyle/>
          <a:p>
            <a:pPr marL="0" indent="0" algn="l">
              <a:lnSpc>
                <a:spcPts val="2100"/>
              </a:lnSpc>
              <a:buNone/>
            </a:pPr>
            <a:r>
              <a:rPr lang="en-US" sz="1650" dirty="0">
                <a:solidFill>
                  <a:srgbClr val="2B2E3C"/>
                </a:solidFill>
                <a:latin typeface="Bitter Medium" pitchFamily="34" charset="0"/>
                <a:ea typeface="Bitter Medium" pitchFamily="34" charset="-122"/>
                <a:cs typeface="Bitter Medium" pitchFamily="34" charset="-120"/>
              </a:rPr>
              <a:t>Prediction Targets</a:t>
            </a:r>
            <a:endParaRPr lang="en-US" sz="1650" dirty="0"/>
          </a:p>
        </p:txBody>
      </p:sp>
      <p:sp>
        <p:nvSpPr>
          <p:cNvPr id="18" name="Text 12"/>
          <p:cNvSpPr/>
          <p:nvPr/>
        </p:nvSpPr>
        <p:spPr>
          <a:xfrm>
            <a:off x="868442" y="5830967"/>
            <a:ext cx="7407116" cy="514350"/>
          </a:xfrm>
          <a:prstGeom prst="rect">
            <a:avLst/>
          </a:prstGeom>
          <a:noFill/>
          <a:ln/>
        </p:spPr>
        <p:txBody>
          <a:bodyPr wrap="square" lIns="0" tIns="0" rIns="0" bIns="0" rtlCol="0" anchor="t"/>
          <a:lstStyle/>
          <a:p>
            <a:pPr marL="0" indent="0" algn="l">
              <a:lnSpc>
                <a:spcPts val="2000"/>
              </a:lnSpc>
              <a:buNone/>
            </a:pPr>
            <a:r>
              <a:rPr lang="en-US" sz="1350" dirty="0">
                <a:solidFill>
                  <a:srgbClr val="2B2E3C"/>
                </a:solidFill>
                <a:latin typeface="Open Sans" pitchFamily="34" charset="0"/>
                <a:ea typeface="Open Sans" pitchFamily="34" charset="-122"/>
                <a:cs typeface="Open Sans" pitchFamily="34" charset="-120"/>
              </a:rPr>
              <a:t>Hourly and daily Air Quality Index (AQI) forecasts with confidence intervals for uncertainty quantification</a:t>
            </a:r>
            <a:endParaRPr lang="en-US" sz="1350" dirty="0"/>
          </a:p>
        </p:txBody>
      </p:sp>
      <p:sp>
        <p:nvSpPr>
          <p:cNvPr id="19" name="Text 13"/>
          <p:cNvSpPr/>
          <p:nvPr/>
        </p:nvSpPr>
        <p:spPr>
          <a:xfrm>
            <a:off x="688658" y="6693098"/>
            <a:ext cx="7766685" cy="771525"/>
          </a:xfrm>
          <a:prstGeom prst="rect">
            <a:avLst/>
          </a:prstGeom>
          <a:noFill/>
          <a:ln/>
        </p:spPr>
        <p:txBody>
          <a:bodyPr wrap="square" lIns="0" tIns="0" rIns="0" bIns="0" rtlCol="0" anchor="t"/>
          <a:lstStyle/>
          <a:p>
            <a:pPr marL="0" indent="0" algn="l">
              <a:lnSpc>
                <a:spcPts val="2000"/>
              </a:lnSpc>
              <a:buNone/>
            </a:pPr>
            <a:r>
              <a:rPr lang="en-US" sz="1350" dirty="0">
                <a:solidFill>
                  <a:srgbClr val="2B2E3C"/>
                </a:solidFill>
                <a:latin typeface="Open Sans" pitchFamily="34" charset="0"/>
                <a:ea typeface="Open Sans" pitchFamily="34" charset="-122"/>
                <a:cs typeface="Open Sans" pitchFamily="34" charset="-120"/>
              </a:rPr>
              <a:t>Our methodology leverages ensemble methods that excel at handling non-linear relationships between weather conditions and pollutant behavior, while providing interpretable feature importance rankings.</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115854"/>
            <a:ext cx="7316510" cy="620078"/>
          </a:xfrm>
          <a:prstGeom prst="rect">
            <a:avLst/>
          </a:prstGeom>
          <a:noFill/>
          <a:ln/>
        </p:spPr>
        <p:txBody>
          <a:bodyPr wrap="none" lIns="0" tIns="0" rIns="0" bIns="0" rtlCol="0" anchor="t"/>
          <a:lstStyle/>
          <a:p>
            <a:pPr marL="0" indent="0" algn="l">
              <a:lnSpc>
                <a:spcPts val="4850"/>
              </a:lnSpc>
              <a:buNone/>
            </a:pPr>
            <a:r>
              <a:rPr lang="en-US" sz="3900" dirty="0">
                <a:solidFill>
                  <a:srgbClr val="2C3F42"/>
                </a:solidFill>
                <a:latin typeface="Bitter Medium" pitchFamily="34" charset="0"/>
                <a:ea typeface="Bitter Medium" pitchFamily="34" charset="-122"/>
                <a:cs typeface="Bitter Medium" pitchFamily="34" charset="-120"/>
              </a:rPr>
              <a:t>Three-Tier System Architecture</a:t>
            </a:r>
            <a:endParaRPr lang="en-US" sz="3900" dirty="0"/>
          </a:p>
        </p:txBody>
      </p:sp>
      <p:pic>
        <p:nvPicPr>
          <p:cNvPr id="3" name="Image 0" descr="preencoded.png"/>
          <p:cNvPicPr>
            <a:picLocks noChangeAspect="1"/>
          </p:cNvPicPr>
          <p:nvPr/>
        </p:nvPicPr>
        <p:blipFill>
          <a:blip r:embed="rId3"/>
          <a:stretch>
            <a:fillRect/>
          </a:stretch>
        </p:blipFill>
        <p:spPr>
          <a:xfrm>
            <a:off x="793790" y="2132767"/>
            <a:ext cx="4347567" cy="793790"/>
          </a:xfrm>
          <a:prstGeom prst="rect">
            <a:avLst/>
          </a:prstGeom>
        </p:spPr>
      </p:pic>
      <p:sp>
        <p:nvSpPr>
          <p:cNvPr id="4" name="Text 1"/>
          <p:cNvSpPr/>
          <p:nvPr/>
        </p:nvSpPr>
        <p:spPr>
          <a:xfrm>
            <a:off x="992148" y="3124914"/>
            <a:ext cx="2959298" cy="310158"/>
          </a:xfrm>
          <a:prstGeom prst="rect">
            <a:avLst/>
          </a:prstGeom>
          <a:noFill/>
          <a:ln/>
        </p:spPr>
        <p:txBody>
          <a:bodyPr wrap="none" lIns="0" tIns="0" rIns="0" bIns="0" rtlCol="0" anchor="t"/>
          <a:lstStyle/>
          <a:p>
            <a:pPr marL="0" indent="0" algn="l">
              <a:lnSpc>
                <a:spcPts val="2400"/>
              </a:lnSpc>
              <a:buNone/>
            </a:pPr>
            <a:r>
              <a:rPr lang="en-US" sz="1950" dirty="0">
                <a:solidFill>
                  <a:srgbClr val="2B2E3C"/>
                </a:solidFill>
                <a:latin typeface="Bitter Medium" pitchFamily="34" charset="0"/>
                <a:ea typeface="Bitter Medium" pitchFamily="34" charset="-122"/>
                <a:cs typeface="Bitter Medium" pitchFamily="34" charset="-120"/>
              </a:rPr>
              <a:t>Machine Learning Engine</a:t>
            </a:r>
            <a:endParaRPr lang="en-US" sz="1950" dirty="0"/>
          </a:p>
        </p:txBody>
      </p:sp>
      <p:sp>
        <p:nvSpPr>
          <p:cNvPr id="5" name="Text 2"/>
          <p:cNvSpPr/>
          <p:nvPr/>
        </p:nvSpPr>
        <p:spPr>
          <a:xfrm>
            <a:off x="992148" y="3554135"/>
            <a:ext cx="3950851" cy="952619"/>
          </a:xfrm>
          <a:prstGeom prst="rect">
            <a:avLst/>
          </a:prstGeom>
          <a:noFill/>
          <a:ln/>
        </p:spPr>
        <p:txBody>
          <a:bodyPr wrap="square" lIns="0" tIns="0" rIns="0" bIns="0" rtlCol="0" anchor="t"/>
          <a:lstStyle/>
          <a:p>
            <a:pPr marL="0" indent="0" algn="l">
              <a:lnSpc>
                <a:spcPts val="2500"/>
              </a:lnSpc>
              <a:buNone/>
            </a:pPr>
            <a:r>
              <a:rPr lang="en-US" sz="1550" dirty="0">
                <a:solidFill>
                  <a:srgbClr val="2B2E3C"/>
                </a:solidFill>
                <a:latin typeface="Open Sans" pitchFamily="34" charset="0"/>
                <a:ea typeface="Open Sans" pitchFamily="34" charset="-122"/>
                <a:cs typeface="Open Sans" pitchFamily="34" charset="-120"/>
              </a:rPr>
              <a:t>Trained Random Forest models deployed for real-time prediction generation with automated retraining pipelines</a:t>
            </a:r>
            <a:endParaRPr lang="en-US" sz="1550" dirty="0"/>
          </a:p>
        </p:txBody>
      </p:sp>
      <p:pic>
        <p:nvPicPr>
          <p:cNvPr id="6" name="Image 1" descr="preencoded.png"/>
          <p:cNvPicPr>
            <a:picLocks noChangeAspect="1"/>
          </p:cNvPicPr>
          <p:nvPr/>
        </p:nvPicPr>
        <p:blipFill>
          <a:blip r:embed="rId4"/>
          <a:stretch>
            <a:fillRect/>
          </a:stretch>
        </p:blipFill>
        <p:spPr>
          <a:xfrm>
            <a:off x="5141357" y="2132767"/>
            <a:ext cx="4347567" cy="793790"/>
          </a:xfrm>
          <a:prstGeom prst="rect">
            <a:avLst/>
          </a:prstGeom>
        </p:spPr>
      </p:pic>
      <p:sp>
        <p:nvSpPr>
          <p:cNvPr id="7" name="Text 3"/>
          <p:cNvSpPr/>
          <p:nvPr/>
        </p:nvSpPr>
        <p:spPr>
          <a:xfrm>
            <a:off x="5339715" y="3124914"/>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2B2E3C"/>
                </a:solidFill>
                <a:latin typeface="Bitter Medium" pitchFamily="34" charset="0"/>
                <a:ea typeface="Bitter Medium" pitchFamily="34" charset="-122"/>
                <a:cs typeface="Bitter Medium" pitchFamily="34" charset="-120"/>
              </a:rPr>
              <a:t>Backend API Layer</a:t>
            </a:r>
            <a:endParaRPr lang="en-US" sz="1950" dirty="0"/>
          </a:p>
        </p:txBody>
      </p:sp>
      <p:sp>
        <p:nvSpPr>
          <p:cNvPr id="8" name="Text 4"/>
          <p:cNvSpPr/>
          <p:nvPr/>
        </p:nvSpPr>
        <p:spPr>
          <a:xfrm>
            <a:off x="5339715" y="3554135"/>
            <a:ext cx="3950851" cy="1270159"/>
          </a:xfrm>
          <a:prstGeom prst="rect">
            <a:avLst/>
          </a:prstGeom>
          <a:noFill/>
          <a:ln/>
        </p:spPr>
        <p:txBody>
          <a:bodyPr wrap="square" lIns="0" tIns="0" rIns="0" bIns="0" rtlCol="0" anchor="t"/>
          <a:lstStyle/>
          <a:p>
            <a:pPr marL="0" indent="0" algn="l">
              <a:lnSpc>
                <a:spcPts val="2500"/>
              </a:lnSpc>
              <a:buNone/>
            </a:pPr>
            <a:r>
              <a:rPr lang="en-US" sz="1550" dirty="0">
                <a:solidFill>
                  <a:srgbClr val="2B2E3C"/>
                </a:solidFill>
                <a:latin typeface="Open Sans" pitchFamily="34" charset="0"/>
                <a:ea typeface="Open Sans" pitchFamily="34" charset="-122"/>
                <a:cs typeface="Open Sans" pitchFamily="34" charset="-120"/>
              </a:rPr>
              <a:t>Flask-based RESTful interface handling data ingestion, model inference, and result formatting with database persistence</a:t>
            </a:r>
            <a:endParaRPr lang="en-US" sz="1550" dirty="0"/>
          </a:p>
        </p:txBody>
      </p:sp>
      <p:pic>
        <p:nvPicPr>
          <p:cNvPr id="9" name="Image 2" descr="preencoded.png"/>
          <p:cNvPicPr>
            <a:picLocks noChangeAspect="1"/>
          </p:cNvPicPr>
          <p:nvPr/>
        </p:nvPicPr>
        <p:blipFill>
          <a:blip r:embed="rId5"/>
          <a:stretch>
            <a:fillRect/>
          </a:stretch>
        </p:blipFill>
        <p:spPr>
          <a:xfrm>
            <a:off x="9488924" y="2132767"/>
            <a:ext cx="4347567" cy="793790"/>
          </a:xfrm>
          <a:prstGeom prst="rect">
            <a:avLst/>
          </a:prstGeom>
        </p:spPr>
      </p:pic>
      <p:sp>
        <p:nvSpPr>
          <p:cNvPr id="10" name="Text 5"/>
          <p:cNvSpPr/>
          <p:nvPr/>
        </p:nvSpPr>
        <p:spPr>
          <a:xfrm>
            <a:off x="9687282" y="3124914"/>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2B2E3C"/>
                </a:solidFill>
                <a:latin typeface="Bitter Medium" pitchFamily="34" charset="0"/>
                <a:ea typeface="Bitter Medium" pitchFamily="34" charset="-122"/>
                <a:cs typeface="Bitter Medium" pitchFamily="34" charset="-120"/>
              </a:rPr>
              <a:t>Frontend Interface</a:t>
            </a:r>
            <a:endParaRPr lang="en-US" sz="1950" dirty="0"/>
          </a:p>
        </p:txBody>
      </p:sp>
      <p:sp>
        <p:nvSpPr>
          <p:cNvPr id="11" name="Text 6"/>
          <p:cNvSpPr/>
          <p:nvPr/>
        </p:nvSpPr>
        <p:spPr>
          <a:xfrm>
            <a:off x="9687282" y="3554135"/>
            <a:ext cx="3950851" cy="952619"/>
          </a:xfrm>
          <a:prstGeom prst="rect">
            <a:avLst/>
          </a:prstGeom>
          <a:noFill/>
          <a:ln/>
        </p:spPr>
        <p:txBody>
          <a:bodyPr wrap="square" lIns="0" tIns="0" rIns="0" bIns="0" rtlCol="0" anchor="t"/>
          <a:lstStyle/>
          <a:p>
            <a:pPr marL="0" indent="0" algn="l">
              <a:lnSpc>
                <a:spcPts val="2500"/>
              </a:lnSpc>
              <a:buNone/>
            </a:pPr>
            <a:r>
              <a:rPr lang="en-US" sz="1550" dirty="0">
                <a:solidFill>
                  <a:srgbClr val="2B2E3C"/>
                </a:solidFill>
                <a:latin typeface="Open Sans" pitchFamily="34" charset="0"/>
                <a:ea typeface="Open Sans" pitchFamily="34" charset="-122"/>
                <a:cs typeface="Open Sans" pitchFamily="34" charset="-120"/>
              </a:rPr>
              <a:t>React-powered responsive dashboard delivering interactive visualizations and accessibility across devices</a:t>
            </a:r>
            <a:endParaRPr lang="en-US" sz="1550" dirty="0"/>
          </a:p>
        </p:txBody>
      </p:sp>
      <p:sp>
        <p:nvSpPr>
          <p:cNvPr id="12" name="Text 7"/>
          <p:cNvSpPr/>
          <p:nvPr/>
        </p:nvSpPr>
        <p:spPr>
          <a:xfrm>
            <a:off x="793790" y="5444252"/>
            <a:ext cx="3065145" cy="310158"/>
          </a:xfrm>
          <a:prstGeom prst="rect">
            <a:avLst/>
          </a:prstGeom>
          <a:noFill/>
          <a:ln/>
        </p:spPr>
        <p:txBody>
          <a:bodyPr wrap="none" lIns="0" tIns="0" rIns="0" bIns="0" rtlCol="0" anchor="t"/>
          <a:lstStyle/>
          <a:p>
            <a:pPr marL="0" indent="0" algn="l">
              <a:lnSpc>
                <a:spcPts val="2400"/>
              </a:lnSpc>
              <a:buNone/>
            </a:pPr>
            <a:r>
              <a:rPr lang="en-US" sz="1950" dirty="0">
                <a:solidFill>
                  <a:srgbClr val="2C3F42"/>
                </a:solidFill>
                <a:latin typeface="Bitter Medium" pitchFamily="34" charset="0"/>
                <a:ea typeface="Bitter Medium" pitchFamily="34" charset="-122"/>
                <a:cs typeface="Bitter Medium" pitchFamily="34" charset="-120"/>
              </a:rPr>
              <a:t>Data Pipeline Components</a:t>
            </a:r>
            <a:endParaRPr lang="en-US" sz="1950" dirty="0"/>
          </a:p>
        </p:txBody>
      </p:sp>
      <p:sp>
        <p:nvSpPr>
          <p:cNvPr id="13" name="Text 8"/>
          <p:cNvSpPr/>
          <p:nvPr/>
        </p:nvSpPr>
        <p:spPr>
          <a:xfrm>
            <a:off x="793790" y="5952768"/>
            <a:ext cx="6279356" cy="952677"/>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2B2E3C"/>
                </a:solidFill>
                <a:latin typeface="Open Sans" pitchFamily="34" charset="0"/>
                <a:ea typeface="Open Sans" pitchFamily="34" charset="-122"/>
                <a:cs typeface="Open Sans" pitchFamily="34" charset="-120"/>
              </a:rPr>
              <a:t>Automated data collection from environmental sensors</a:t>
            </a:r>
            <a:endParaRPr lang="en-US" sz="1550" dirty="0"/>
          </a:p>
          <a:p>
            <a:pPr marL="342900" indent="-342900" algn="l">
              <a:lnSpc>
                <a:spcPts val="2500"/>
              </a:lnSpc>
              <a:buSzPct val="100000"/>
              <a:buChar char="•"/>
            </a:pPr>
            <a:r>
              <a:rPr lang="en-US" sz="1550" dirty="0">
                <a:solidFill>
                  <a:srgbClr val="2B2E3C"/>
                </a:solidFill>
                <a:latin typeface="Open Sans" pitchFamily="34" charset="0"/>
                <a:ea typeface="Open Sans" pitchFamily="34" charset="-122"/>
                <a:cs typeface="Open Sans" pitchFamily="34" charset="-120"/>
              </a:rPr>
              <a:t>Quality control and outlier detection routines</a:t>
            </a:r>
            <a:endParaRPr lang="en-US" sz="1550" dirty="0"/>
          </a:p>
          <a:p>
            <a:pPr marL="342900" indent="-342900" algn="l">
              <a:lnSpc>
                <a:spcPts val="2500"/>
              </a:lnSpc>
              <a:buSzPct val="100000"/>
              <a:buChar char="•"/>
            </a:pPr>
            <a:r>
              <a:rPr lang="en-US" sz="1550" dirty="0">
                <a:solidFill>
                  <a:srgbClr val="2B2E3C"/>
                </a:solidFill>
                <a:latin typeface="Open Sans" pitchFamily="34" charset="0"/>
                <a:ea typeface="Open Sans" pitchFamily="34" charset="-122"/>
                <a:cs typeface="Open Sans" pitchFamily="34" charset="-120"/>
              </a:rPr>
              <a:t>Feature engineering for temporal patterns</a:t>
            </a:r>
            <a:endParaRPr lang="en-US" sz="1550" dirty="0"/>
          </a:p>
        </p:txBody>
      </p:sp>
      <p:sp>
        <p:nvSpPr>
          <p:cNvPr id="14" name="Text 9"/>
          <p:cNvSpPr/>
          <p:nvPr/>
        </p:nvSpPr>
        <p:spPr>
          <a:xfrm>
            <a:off x="7564874" y="5444252"/>
            <a:ext cx="2651998" cy="310158"/>
          </a:xfrm>
          <a:prstGeom prst="rect">
            <a:avLst/>
          </a:prstGeom>
          <a:noFill/>
          <a:ln/>
        </p:spPr>
        <p:txBody>
          <a:bodyPr wrap="none" lIns="0" tIns="0" rIns="0" bIns="0" rtlCol="0" anchor="t"/>
          <a:lstStyle/>
          <a:p>
            <a:pPr marL="0" indent="0" algn="l">
              <a:lnSpc>
                <a:spcPts val="2400"/>
              </a:lnSpc>
              <a:buNone/>
            </a:pPr>
            <a:r>
              <a:rPr lang="en-US" sz="1950" dirty="0">
                <a:solidFill>
                  <a:srgbClr val="2C3F42"/>
                </a:solidFill>
                <a:latin typeface="Bitter Medium" pitchFamily="34" charset="0"/>
                <a:ea typeface="Bitter Medium" pitchFamily="34" charset="-122"/>
                <a:cs typeface="Bitter Medium" pitchFamily="34" charset="-120"/>
              </a:rPr>
              <a:t>Processing Techniques</a:t>
            </a:r>
            <a:endParaRPr lang="en-US" sz="1950" dirty="0"/>
          </a:p>
        </p:txBody>
      </p:sp>
      <p:sp>
        <p:nvSpPr>
          <p:cNvPr id="15" name="Text 10"/>
          <p:cNvSpPr/>
          <p:nvPr/>
        </p:nvSpPr>
        <p:spPr>
          <a:xfrm>
            <a:off x="7564874" y="5952768"/>
            <a:ext cx="6279356" cy="952677"/>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2B2E3C"/>
                </a:solidFill>
                <a:latin typeface="Open Sans" pitchFamily="34" charset="0"/>
                <a:ea typeface="Open Sans" pitchFamily="34" charset="-122"/>
                <a:cs typeface="Open Sans" pitchFamily="34" charset="-120"/>
              </a:rPr>
              <a:t>Missing data imputation using temporal correlations</a:t>
            </a:r>
            <a:endParaRPr lang="en-US" sz="1550" dirty="0"/>
          </a:p>
          <a:p>
            <a:pPr marL="342900" indent="-342900" algn="l">
              <a:lnSpc>
                <a:spcPts val="2500"/>
              </a:lnSpc>
              <a:buSzPct val="100000"/>
              <a:buChar char="•"/>
            </a:pPr>
            <a:r>
              <a:rPr lang="en-US" sz="1550" dirty="0">
                <a:solidFill>
                  <a:srgbClr val="2B2E3C"/>
                </a:solidFill>
                <a:latin typeface="Open Sans" pitchFamily="34" charset="0"/>
                <a:ea typeface="Open Sans" pitchFamily="34" charset="-122"/>
                <a:cs typeface="Open Sans" pitchFamily="34" charset="-120"/>
              </a:rPr>
              <a:t>Normalization and scaling for model consistency</a:t>
            </a:r>
            <a:endParaRPr lang="en-US" sz="1550" dirty="0"/>
          </a:p>
          <a:p>
            <a:pPr marL="342900" indent="-342900" algn="l">
              <a:lnSpc>
                <a:spcPts val="2500"/>
              </a:lnSpc>
              <a:buSzPct val="100000"/>
              <a:buChar char="•"/>
            </a:pPr>
            <a:r>
              <a:rPr lang="en-US" sz="1550" dirty="0">
                <a:solidFill>
                  <a:srgbClr val="2B2E3C"/>
                </a:solidFill>
                <a:latin typeface="Open Sans" pitchFamily="34" charset="0"/>
                <a:ea typeface="Open Sans" pitchFamily="34" charset="-122"/>
                <a:cs typeface="Open Sans" pitchFamily="34" charset="-120"/>
              </a:rPr>
              <a:t>Batch prediction generation for forecasting horizon</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536263"/>
            <a:ext cx="9586317" cy="620078"/>
          </a:xfrm>
          <a:prstGeom prst="rect">
            <a:avLst/>
          </a:prstGeom>
          <a:noFill/>
          <a:ln/>
        </p:spPr>
        <p:txBody>
          <a:bodyPr wrap="none" lIns="0" tIns="0" rIns="0" bIns="0" rtlCol="0" anchor="t"/>
          <a:lstStyle/>
          <a:p>
            <a:pPr marL="0" indent="0" algn="l">
              <a:lnSpc>
                <a:spcPts val="4850"/>
              </a:lnSpc>
              <a:buNone/>
            </a:pPr>
            <a:r>
              <a:rPr lang="en-US" sz="3900" dirty="0">
                <a:solidFill>
                  <a:srgbClr val="2C3F42"/>
                </a:solidFill>
                <a:latin typeface="Bitter Medium" pitchFamily="34" charset="0"/>
                <a:ea typeface="Bitter Medium" pitchFamily="34" charset="-122"/>
                <a:cs typeface="Bitter Medium" pitchFamily="34" charset="-120"/>
              </a:rPr>
              <a:t>Model Development and Training Process</a:t>
            </a:r>
            <a:endParaRPr lang="en-US" sz="3900" dirty="0"/>
          </a:p>
        </p:txBody>
      </p:sp>
      <p:sp>
        <p:nvSpPr>
          <p:cNvPr id="3" name="Text 1"/>
          <p:cNvSpPr/>
          <p:nvPr/>
        </p:nvSpPr>
        <p:spPr>
          <a:xfrm>
            <a:off x="793790" y="2652355"/>
            <a:ext cx="2556986" cy="310158"/>
          </a:xfrm>
          <a:prstGeom prst="rect">
            <a:avLst/>
          </a:prstGeom>
          <a:noFill/>
          <a:ln/>
        </p:spPr>
        <p:txBody>
          <a:bodyPr wrap="none" lIns="0" tIns="0" rIns="0" bIns="0" rtlCol="0" anchor="t"/>
          <a:lstStyle/>
          <a:p>
            <a:pPr marL="0" indent="0" algn="l">
              <a:lnSpc>
                <a:spcPts val="2400"/>
              </a:lnSpc>
              <a:buNone/>
            </a:pPr>
            <a:r>
              <a:rPr lang="en-US" sz="1950" dirty="0">
                <a:solidFill>
                  <a:srgbClr val="2C3F42"/>
                </a:solidFill>
                <a:latin typeface="Bitter Medium" pitchFamily="34" charset="0"/>
                <a:ea typeface="Bitter Medium" pitchFamily="34" charset="-122"/>
                <a:cs typeface="Bitter Medium" pitchFamily="34" charset="-120"/>
              </a:rPr>
              <a:t>Training Methodology</a:t>
            </a:r>
            <a:endParaRPr lang="en-US" sz="1950" dirty="0"/>
          </a:p>
        </p:txBody>
      </p:sp>
      <p:sp>
        <p:nvSpPr>
          <p:cNvPr id="4" name="Text 2"/>
          <p:cNvSpPr/>
          <p:nvPr/>
        </p:nvSpPr>
        <p:spPr>
          <a:xfrm>
            <a:off x="793790" y="3160871"/>
            <a:ext cx="6279356" cy="1270159"/>
          </a:xfrm>
          <a:prstGeom prst="rect">
            <a:avLst/>
          </a:prstGeom>
          <a:noFill/>
          <a:ln/>
        </p:spPr>
        <p:txBody>
          <a:bodyPr wrap="square" lIns="0" tIns="0" rIns="0" bIns="0" rtlCol="0" anchor="t"/>
          <a:lstStyle/>
          <a:p>
            <a:pPr marL="0" indent="0" algn="l">
              <a:lnSpc>
                <a:spcPts val="2500"/>
              </a:lnSpc>
              <a:buNone/>
            </a:pPr>
            <a:r>
              <a:rPr lang="en-US" sz="1550" dirty="0">
                <a:solidFill>
                  <a:srgbClr val="2B2E3C"/>
                </a:solidFill>
                <a:latin typeface="Open Sans" pitchFamily="34" charset="0"/>
                <a:ea typeface="Open Sans" pitchFamily="34" charset="-122"/>
                <a:cs typeface="Open Sans" pitchFamily="34" charset="-120"/>
              </a:rPr>
              <a:t>Our Random Forest models were trained on multi-year historical datasets spanning diverse meteorological conditions. The training process employed time-series cross-validation to ensure temporal independence while preventing data leakage.</a:t>
            </a:r>
            <a:endParaRPr lang="en-US" sz="1550" dirty="0"/>
          </a:p>
        </p:txBody>
      </p:sp>
      <p:sp>
        <p:nvSpPr>
          <p:cNvPr id="5" name="Text 3"/>
          <p:cNvSpPr/>
          <p:nvPr/>
        </p:nvSpPr>
        <p:spPr>
          <a:xfrm>
            <a:off x="793790" y="4609624"/>
            <a:ext cx="6279356" cy="317540"/>
          </a:xfrm>
          <a:prstGeom prst="rect">
            <a:avLst/>
          </a:prstGeom>
          <a:noFill/>
          <a:ln/>
        </p:spPr>
        <p:txBody>
          <a:bodyPr wrap="none" lIns="0" tIns="0" rIns="0" bIns="0" rtlCol="0" anchor="t"/>
          <a:lstStyle/>
          <a:p>
            <a:pPr marL="0" indent="0" algn="l">
              <a:lnSpc>
                <a:spcPts val="2500"/>
              </a:lnSpc>
              <a:buNone/>
            </a:pPr>
            <a:r>
              <a:rPr lang="en-US" sz="1550" b="1" dirty="0">
                <a:solidFill>
                  <a:srgbClr val="2B2E3C"/>
                </a:solidFill>
                <a:latin typeface="Open Sans" pitchFamily="34" charset="0"/>
                <a:ea typeface="Open Sans" pitchFamily="34" charset="-122"/>
                <a:cs typeface="Open Sans" pitchFamily="34" charset="-120"/>
              </a:rPr>
              <a:t>Key steps included:</a:t>
            </a:r>
            <a:endParaRPr lang="en-US" sz="1550" dirty="0"/>
          </a:p>
        </p:txBody>
      </p:sp>
      <p:sp>
        <p:nvSpPr>
          <p:cNvPr id="6" name="Text 4"/>
          <p:cNvSpPr/>
          <p:nvPr/>
        </p:nvSpPr>
        <p:spPr>
          <a:xfrm>
            <a:off x="793790" y="5105757"/>
            <a:ext cx="6279356" cy="1270236"/>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2B2E3C"/>
                </a:solidFill>
                <a:latin typeface="Open Sans" pitchFamily="34" charset="0"/>
                <a:ea typeface="Open Sans" pitchFamily="34" charset="-122"/>
                <a:cs typeface="Open Sans" pitchFamily="34" charset="-120"/>
              </a:rPr>
              <a:t>Hyperparameter tuning using grid search with k-fold validation</a:t>
            </a:r>
            <a:endParaRPr lang="en-US" sz="1550" dirty="0"/>
          </a:p>
          <a:p>
            <a:pPr marL="342900" indent="-342900" algn="l">
              <a:lnSpc>
                <a:spcPts val="2500"/>
              </a:lnSpc>
              <a:buSzPct val="100000"/>
              <a:buChar char="•"/>
            </a:pPr>
            <a:r>
              <a:rPr lang="en-US" sz="1550" dirty="0">
                <a:solidFill>
                  <a:srgbClr val="2B2E3C"/>
                </a:solidFill>
                <a:latin typeface="Open Sans" pitchFamily="34" charset="0"/>
                <a:ea typeface="Open Sans" pitchFamily="34" charset="-122"/>
                <a:cs typeface="Open Sans" pitchFamily="34" charset="-120"/>
              </a:rPr>
              <a:t>Feature selection based on correlation analysis and domain knowledge</a:t>
            </a:r>
            <a:endParaRPr lang="en-US" sz="1550" dirty="0"/>
          </a:p>
          <a:p>
            <a:pPr marL="342900" indent="-342900" algn="l">
              <a:lnSpc>
                <a:spcPts val="2500"/>
              </a:lnSpc>
              <a:buSzPct val="100000"/>
              <a:buChar char="•"/>
            </a:pPr>
            <a:r>
              <a:rPr lang="en-US" sz="1550" dirty="0">
                <a:solidFill>
                  <a:srgbClr val="2B2E3C"/>
                </a:solidFill>
                <a:latin typeface="Open Sans" pitchFamily="34" charset="0"/>
                <a:ea typeface="Open Sans" pitchFamily="34" charset="-122"/>
                <a:cs typeface="Open Sans" pitchFamily="34" charset="-120"/>
              </a:rPr>
              <a:t>Model validation on holdout test periods</a:t>
            </a:r>
            <a:endParaRPr lang="en-US" sz="1550" dirty="0"/>
          </a:p>
        </p:txBody>
      </p:sp>
      <p:sp>
        <p:nvSpPr>
          <p:cNvPr id="7" name="Text 5"/>
          <p:cNvSpPr/>
          <p:nvPr/>
        </p:nvSpPr>
        <p:spPr>
          <a:xfrm>
            <a:off x="7564874" y="2652355"/>
            <a:ext cx="2625209" cy="310158"/>
          </a:xfrm>
          <a:prstGeom prst="rect">
            <a:avLst/>
          </a:prstGeom>
          <a:noFill/>
          <a:ln/>
        </p:spPr>
        <p:txBody>
          <a:bodyPr wrap="none" lIns="0" tIns="0" rIns="0" bIns="0" rtlCol="0" anchor="t"/>
          <a:lstStyle/>
          <a:p>
            <a:pPr marL="0" indent="0" algn="l">
              <a:lnSpc>
                <a:spcPts val="2400"/>
              </a:lnSpc>
              <a:buNone/>
            </a:pPr>
            <a:r>
              <a:rPr lang="en-US" sz="1950" dirty="0">
                <a:solidFill>
                  <a:srgbClr val="2C3F42"/>
                </a:solidFill>
                <a:latin typeface="Bitter Medium" pitchFamily="34" charset="0"/>
                <a:ea typeface="Bitter Medium" pitchFamily="34" charset="-122"/>
                <a:cs typeface="Bitter Medium" pitchFamily="34" charset="-120"/>
              </a:rPr>
              <a:t>Evaluation Framework</a:t>
            </a:r>
            <a:endParaRPr lang="en-US" sz="1950" dirty="0"/>
          </a:p>
        </p:txBody>
      </p:sp>
      <p:sp>
        <p:nvSpPr>
          <p:cNvPr id="8" name="Text 6"/>
          <p:cNvSpPr/>
          <p:nvPr/>
        </p:nvSpPr>
        <p:spPr>
          <a:xfrm>
            <a:off x="7564874" y="3160871"/>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2B2E3C"/>
                </a:solidFill>
                <a:latin typeface="Open Sans" pitchFamily="34" charset="0"/>
                <a:ea typeface="Open Sans" pitchFamily="34" charset="-122"/>
                <a:cs typeface="Open Sans" pitchFamily="34" charset="-120"/>
              </a:rPr>
              <a:t>Comprehensive metrics assessed both accuracy and reliability of predictions:</a:t>
            </a:r>
            <a:endParaRPr lang="en-US" sz="1550" dirty="0"/>
          </a:p>
        </p:txBody>
      </p:sp>
      <p:sp>
        <p:nvSpPr>
          <p:cNvPr id="9" name="Text 7"/>
          <p:cNvSpPr/>
          <p:nvPr/>
        </p:nvSpPr>
        <p:spPr>
          <a:xfrm>
            <a:off x="7564874" y="3974544"/>
            <a:ext cx="6279356" cy="1587795"/>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2B2E3C"/>
                </a:solidFill>
                <a:latin typeface="Open Sans" pitchFamily="34" charset="0"/>
                <a:ea typeface="Open Sans" pitchFamily="34" charset="-122"/>
                <a:cs typeface="Open Sans" pitchFamily="34" charset="-120"/>
              </a:rPr>
              <a:t>RMSE (Root Mean Square Error):</a:t>
            </a:r>
            <a:r>
              <a:rPr lang="en-US" sz="1550" dirty="0">
                <a:solidFill>
                  <a:srgbClr val="2B2E3C"/>
                </a:solidFill>
                <a:latin typeface="Open Sans" pitchFamily="34" charset="0"/>
                <a:ea typeface="Open Sans" pitchFamily="34" charset="-122"/>
                <a:cs typeface="Open Sans" pitchFamily="34" charset="-120"/>
              </a:rPr>
              <a:t> 12.8 units, indicating average deviation magnitude</a:t>
            </a:r>
            <a:endParaRPr lang="en-US" sz="1550" dirty="0"/>
          </a:p>
          <a:p>
            <a:pPr marL="342900" indent="-342900" algn="l">
              <a:lnSpc>
                <a:spcPts val="2500"/>
              </a:lnSpc>
              <a:buSzPct val="100000"/>
              <a:buChar char="•"/>
            </a:pPr>
            <a:r>
              <a:rPr lang="en-US" sz="1550" b="1" dirty="0">
                <a:solidFill>
                  <a:srgbClr val="2B2E3C"/>
                </a:solidFill>
                <a:latin typeface="Open Sans" pitchFamily="34" charset="0"/>
                <a:ea typeface="Open Sans" pitchFamily="34" charset="-122"/>
                <a:cs typeface="Open Sans" pitchFamily="34" charset="-120"/>
              </a:rPr>
              <a:t>MAE (Mean Absolute Error):</a:t>
            </a:r>
            <a:r>
              <a:rPr lang="en-US" sz="1550" dirty="0">
                <a:solidFill>
                  <a:srgbClr val="2B2E3C"/>
                </a:solidFill>
                <a:latin typeface="Open Sans" pitchFamily="34" charset="0"/>
                <a:ea typeface="Open Sans" pitchFamily="34" charset="-122"/>
                <a:cs typeface="Open Sans" pitchFamily="34" charset="-120"/>
              </a:rPr>
              <a:t> 8.4 units, representing typical prediction error</a:t>
            </a:r>
            <a:endParaRPr lang="en-US" sz="1550" dirty="0"/>
          </a:p>
          <a:p>
            <a:pPr marL="342900" indent="-342900" algn="l">
              <a:lnSpc>
                <a:spcPts val="2500"/>
              </a:lnSpc>
              <a:buSzPct val="100000"/>
              <a:buChar char="•"/>
            </a:pPr>
            <a:r>
              <a:rPr lang="en-US" sz="1550" b="1" dirty="0">
                <a:solidFill>
                  <a:srgbClr val="2B2E3C"/>
                </a:solidFill>
                <a:latin typeface="Open Sans" pitchFamily="34" charset="0"/>
                <a:ea typeface="Open Sans" pitchFamily="34" charset="-122"/>
                <a:cs typeface="Open Sans" pitchFamily="34" charset="-120"/>
              </a:rPr>
              <a:t>R² Coefficient:</a:t>
            </a:r>
            <a:r>
              <a:rPr lang="en-US" sz="1550" dirty="0">
                <a:solidFill>
                  <a:srgbClr val="2B2E3C"/>
                </a:solidFill>
                <a:latin typeface="Open Sans" pitchFamily="34" charset="0"/>
                <a:ea typeface="Open Sans" pitchFamily="34" charset="-122"/>
                <a:cs typeface="Open Sans" pitchFamily="34" charset="-120"/>
              </a:rPr>
              <a:t> 0.87, showing strong explanatory power</a:t>
            </a:r>
            <a:endParaRPr lang="en-US" sz="1550" dirty="0"/>
          </a:p>
        </p:txBody>
      </p:sp>
      <p:sp>
        <p:nvSpPr>
          <p:cNvPr id="10" name="Text 8"/>
          <p:cNvSpPr/>
          <p:nvPr/>
        </p:nvSpPr>
        <p:spPr>
          <a:xfrm>
            <a:off x="7564874" y="5740933"/>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2B2E3C"/>
                </a:solidFill>
                <a:latin typeface="Open Sans" pitchFamily="34" charset="0"/>
                <a:ea typeface="Open Sans" pitchFamily="34" charset="-122"/>
                <a:cs typeface="Open Sans" pitchFamily="34" charset="-120"/>
              </a:rPr>
              <a:t>These results demonstrate the model's ability to capture 87% of AQI variability while maintaining consistent error margins.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933926" y="461129"/>
            <a:ext cx="7437953" cy="505658"/>
          </a:xfrm>
          <a:prstGeom prst="rect">
            <a:avLst/>
          </a:prstGeom>
          <a:noFill/>
          <a:ln/>
        </p:spPr>
        <p:txBody>
          <a:bodyPr wrap="none" lIns="0" tIns="0" rIns="0" bIns="0" rtlCol="0" anchor="t"/>
          <a:lstStyle/>
          <a:p>
            <a:pPr marL="0" indent="0" algn="l">
              <a:lnSpc>
                <a:spcPts val="3950"/>
              </a:lnSpc>
              <a:buNone/>
            </a:pPr>
            <a:r>
              <a:rPr lang="en-US" sz="3150" dirty="0">
                <a:solidFill>
                  <a:srgbClr val="2C3F42"/>
                </a:solidFill>
                <a:latin typeface="Bitter Medium" pitchFamily="34" charset="0"/>
                <a:ea typeface="Bitter Medium" pitchFamily="34" charset="-122"/>
                <a:cs typeface="Bitter Medium" pitchFamily="34" charset="-120"/>
              </a:rPr>
              <a:t>Backend and Frontend Implementation</a:t>
            </a:r>
            <a:endParaRPr lang="en-US" sz="3150" dirty="0"/>
          </a:p>
        </p:txBody>
      </p:sp>
      <p:pic>
        <p:nvPicPr>
          <p:cNvPr id="3" name="Image 0" descr="preencoded.png"/>
          <p:cNvPicPr>
            <a:picLocks noChangeAspect="1"/>
          </p:cNvPicPr>
          <p:nvPr/>
        </p:nvPicPr>
        <p:blipFill>
          <a:blip r:embed="rId3"/>
          <a:stretch>
            <a:fillRect/>
          </a:stretch>
        </p:blipFill>
        <p:spPr>
          <a:xfrm>
            <a:off x="933926" y="1230630"/>
            <a:ext cx="4144208" cy="4144208"/>
          </a:xfrm>
          <a:prstGeom prst="rect">
            <a:avLst/>
          </a:prstGeom>
        </p:spPr>
      </p:pic>
      <p:sp>
        <p:nvSpPr>
          <p:cNvPr id="4" name="Text 1"/>
          <p:cNvSpPr/>
          <p:nvPr/>
        </p:nvSpPr>
        <p:spPr>
          <a:xfrm>
            <a:off x="933926" y="5506760"/>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2B2E3C"/>
                </a:solidFill>
                <a:latin typeface="Bitter Medium" pitchFamily="34" charset="0"/>
                <a:ea typeface="Bitter Medium" pitchFamily="34" charset="-122"/>
                <a:cs typeface="Bitter Medium" pitchFamily="34" charset="-120"/>
              </a:rPr>
              <a:t>Flask REST API</a:t>
            </a:r>
            <a:endParaRPr lang="en-US" sz="1550" dirty="0"/>
          </a:p>
        </p:txBody>
      </p:sp>
      <p:sp>
        <p:nvSpPr>
          <p:cNvPr id="5" name="Text 2"/>
          <p:cNvSpPr/>
          <p:nvPr/>
        </p:nvSpPr>
        <p:spPr>
          <a:xfrm>
            <a:off x="933926" y="5838706"/>
            <a:ext cx="4144208" cy="939641"/>
          </a:xfrm>
          <a:prstGeom prst="rect">
            <a:avLst/>
          </a:prstGeom>
          <a:noFill/>
          <a:ln/>
        </p:spPr>
        <p:txBody>
          <a:bodyPr wrap="square" lIns="0" tIns="0" rIns="0" bIns="0" rtlCol="0" anchor="t"/>
          <a:lstStyle/>
          <a:p>
            <a:pPr marL="0" indent="0" algn="l">
              <a:lnSpc>
                <a:spcPts val="1850"/>
              </a:lnSpc>
              <a:buNone/>
            </a:pPr>
            <a:r>
              <a:rPr lang="en-US" sz="1250" dirty="0">
                <a:solidFill>
                  <a:srgbClr val="2B2E3C"/>
                </a:solidFill>
                <a:latin typeface="Open Sans" pitchFamily="34" charset="0"/>
                <a:ea typeface="Open Sans" pitchFamily="34" charset="-122"/>
                <a:cs typeface="Open Sans" pitchFamily="34" charset="-120"/>
              </a:rPr>
              <a:t>Lightweight, scalable backend framework providing endpoints for data queries, model predictions, and system status monitoring with JSON-based data exchange</a:t>
            </a:r>
            <a:endParaRPr lang="en-US" sz="1250" dirty="0"/>
          </a:p>
        </p:txBody>
      </p:sp>
      <p:pic>
        <p:nvPicPr>
          <p:cNvPr id="6" name="Image 1" descr="preencoded.png"/>
          <p:cNvPicPr>
            <a:picLocks noChangeAspect="1"/>
          </p:cNvPicPr>
          <p:nvPr/>
        </p:nvPicPr>
        <p:blipFill>
          <a:blip r:embed="rId4"/>
          <a:stretch>
            <a:fillRect/>
          </a:stretch>
        </p:blipFill>
        <p:spPr>
          <a:xfrm>
            <a:off x="5243036" y="1230630"/>
            <a:ext cx="4144208" cy="4144208"/>
          </a:xfrm>
          <a:prstGeom prst="rect">
            <a:avLst/>
          </a:prstGeom>
        </p:spPr>
      </p:pic>
      <p:sp>
        <p:nvSpPr>
          <p:cNvPr id="7" name="Text 3"/>
          <p:cNvSpPr/>
          <p:nvPr/>
        </p:nvSpPr>
        <p:spPr>
          <a:xfrm>
            <a:off x="5243036" y="5506760"/>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2B2E3C"/>
                </a:solidFill>
                <a:latin typeface="Bitter Medium" pitchFamily="34" charset="0"/>
                <a:ea typeface="Bitter Medium" pitchFamily="34" charset="-122"/>
                <a:cs typeface="Bitter Medium" pitchFamily="34" charset="-120"/>
              </a:rPr>
              <a:t>React Dashboard</a:t>
            </a:r>
            <a:endParaRPr lang="en-US" sz="1550" dirty="0"/>
          </a:p>
        </p:txBody>
      </p:sp>
      <p:sp>
        <p:nvSpPr>
          <p:cNvPr id="8" name="Text 4"/>
          <p:cNvSpPr/>
          <p:nvPr/>
        </p:nvSpPr>
        <p:spPr>
          <a:xfrm>
            <a:off x="5243036" y="5838706"/>
            <a:ext cx="4144208" cy="704731"/>
          </a:xfrm>
          <a:prstGeom prst="rect">
            <a:avLst/>
          </a:prstGeom>
          <a:noFill/>
          <a:ln/>
        </p:spPr>
        <p:txBody>
          <a:bodyPr wrap="square" lIns="0" tIns="0" rIns="0" bIns="0" rtlCol="0" anchor="t"/>
          <a:lstStyle/>
          <a:p>
            <a:pPr marL="0" indent="0" algn="l">
              <a:lnSpc>
                <a:spcPts val="1850"/>
              </a:lnSpc>
              <a:buNone/>
            </a:pPr>
            <a:r>
              <a:rPr lang="en-US" sz="1250" dirty="0">
                <a:solidFill>
                  <a:srgbClr val="2B2E3C"/>
                </a:solidFill>
                <a:latin typeface="Open Sans" pitchFamily="34" charset="0"/>
                <a:ea typeface="Open Sans" pitchFamily="34" charset="-122"/>
                <a:cs typeface="Open Sans" pitchFamily="34" charset="-120"/>
              </a:rPr>
              <a:t>Component-based frontend architecture delivering real-time visualizations, historical comparisons, and downloadable reports with intuitive user experience</a:t>
            </a:r>
            <a:endParaRPr lang="en-US" sz="1250" dirty="0"/>
          </a:p>
        </p:txBody>
      </p:sp>
      <p:pic>
        <p:nvPicPr>
          <p:cNvPr id="9" name="Image 2" descr="preencoded.png"/>
          <p:cNvPicPr>
            <a:picLocks noChangeAspect="1"/>
          </p:cNvPicPr>
          <p:nvPr/>
        </p:nvPicPr>
        <p:blipFill>
          <a:blip r:embed="rId5"/>
          <a:stretch>
            <a:fillRect/>
          </a:stretch>
        </p:blipFill>
        <p:spPr>
          <a:xfrm>
            <a:off x="9552146" y="1230630"/>
            <a:ext cx="4144208" cy="4144208"/>
          </a:xfrm>
          <a:prstGeom prst="rect">
            <a:avLst/>
          </a:prstGeom>
        </p:spPr>
      </p:pic>
      <p:sp>
        <p:nvSpPr>
          <p:cNvPr id="10" name="Text 5"/>
          <p:cNvSpPr/>
          <p:nvPr/>
        </p:nvSpPr>
        <p:spPr>
          <a:xfrm>
            <a:off x="9552146" y="5506760"/>
            <a:ext cx="2022991" cy="252770"/>
          </a:xfrm>
          <a:prstGeom prst="rect">
            <a:avLst/>
          </a:prstGeom>
          <a:noFill/>
          <a:ln/>
        </p:spPr>
        <p:txBody>
          <a:bodyPr wrap="none" lIns="0" tIns="0" rIns="0" bIns="0" rtlCol="0" anchor="t"/>
          <a:lstStyle/>
          <a:p>
            <a:pPr marL="0" indent="0" algn="l">
              <a:lnSpc>
                <a:spcPts val="1950"/>
              </a:lnSpc>
              <a:buNone/>
            </a:pPr>
            <a:r>
              <a:rPr lang="en-US" sz="1550" dirty="0">
                <a:solidFill>
                  <a:srgbClr val="2B2E3C"/>
                </a:solidFill>
                <a:latin typeface="Bitter Medium" pitchFamily="34" charset="0"/>
                <a:ea typeface="Bitter Medium" pitchFamily="34" charset="-122"/>
                <a:cs typeface="Bitter Medium" pitchFamily="34" charset="-120"/>
              </a:rPr>
              <a:t>Visualization Tools</a:t>
            </a:r>
            <a:endParaRPr lang="en-US" sz="1550" dirty="0"/>
          </a:p>
        </p:txBody>
      </p:sp>
      <p:sp>
        <p:nvSpPr>
          <p:cNvPr id="11" name="Text 6"/>
          <p:cNvSpPr/>
          <p:nvPr/>
        </p:nvSpPr>
        <p:spPr>
          <a:xfrm>
            <a:off x="9552146" y="5838706"/>
            <a:ext cx="4144208" cy="939641"/>
          </a:xfrm>
          <a:prstGeom prst="rect">
            <a:avLst/>
          </a:prstGeom>
          <a:noFill/>
          <a:ln/>
        </p:spPr>
        <p:txBody>
          <a:bodyPr wrap="square" lIns="0" tIns="0" rIns="0" bIns="0" rtlCol="0" anchor="t"/>
          <a:lstStyle/>
          <a:p>
            <a:pPr marL="0" indent="0" algn="l">
              <a:lnSpc>
                <a:spcPts val="1850"/>
              </a:lnSpc>
              <a:buNone/>
            </a:pPr>
            <a:r>
              <a:rPr lang="en-US" sz="1250" dirty="0">
                <a:solidFill>
                  <a:srgbClr val="2B2E3C"/>
                </a:solidFill>
                <a:latin typeface="Open Sans" pitchFamily="34" charset="0"/>
                <a:ea typeface="Open Sans" pitchFamily="34" charset="-122"/>
                <a:cs typeface="Open Sans" pitchFamily="34" charset="-120"/>
              </a:rPr>
              <a:t>Interactive charts using D3.js and Chart.js libraries enable users to explore trends, compare predictions with actual measurements, and identify pollution patterns</a:t>
            </a:r>
            <a:endParaRPr lang="en-US" sz="1250" dirty="0"/>
          </a:p>
        </p:txBody>
      </p:sp>
      <p:sp>
        <p:nvSpPr>
          <p:cNvPr id="12" name="Shape 7"/>
          <p:cNvSpPr/>
          <p:nvPr/>
        </p:nvSpPr>
        <p:spPr>
          <a:xfrm>
            <a:off x="933926" y="6926699"/>
            <a:ext cx="12762428" cy="841653"/>
          </a:xfrm>
          <a:prstGeom prst="roundRect">
            <a:avLst>
              <a:gd name="adj" fmla="val 8076"/>
            </a:avLst>
          </a:prstGeom>
          <a:solidFill>
            <a:srgbClr val="FAD3B8"/>
          </a:solidFill>
          <a:ln/>
        </p:spPr>
      </p:sp>
      <p:pic>
        <p:nvPicPr>
          <p:cNvPr id="13" name="Image 3" descr="preencoded.png"/>
          <p:cNvPicPr>
            <a:picLocks noChangeAspect="1"/>
          </p:cNvPicPr>
          <p:nvPr/>
        </p:nvPicPr>
        <p:blipFill>
          <a:blip r:embed="rId6"/>
          <a:stretch>
            <a:fillRect/>
          </a:stretch>
        </p:blipFill>
        <p:spPr>
          <a:xfrm>
            <a:off x="1095732" y="7162443"/>
            <a:ext cx="202287" cy="161806"/>
          </a:xfrm>
          <a:prstGeom prst="rect">
            <a:avLst/>
          </a:prstGeom>
        </p:spPr>
      </p:pic>
      <p:sp>
        <p:nvSpPr>
          <p:cNvPr id="14" name="Text 8"/>
          <p:cNvSpPr/>
          <p:nvPr/>
        </p:nvSpPr>
        <p:spPr>
          <a:xfrm>
            <a:off x="1459825" y="7098983"/>
            <a:ext cx="12074723" cy="469821"/>
          </a:xfrm>
          <a:prstGeom prst="rect">
            <a:avLst/>
          </a:prstGeom>
          <a:noFill/>
          <a:ln/>
        </p:spPr>
        <p:txBody>
          <a:bodyPr wrap="square" lIns="0" tIns="0" rIns="0" bIns="0" rtlCol="0" anchor="t"/>
          <a:lstStyle/>
          <a:p>
            <a:pPr marL="0" indent="0" algn="l">
              <a:lnSpc>
                <a:spcPts val="1850"/>
              </a:lnSpc>
              <a:buNone/>
            </a:pPr>
            <a:r>
              <a:rPr lang="en-US" sz="1250" b="1" dirty="0">
                <a:solidFill>
                  <a:srgbClr val="000000"/>
                </a:solidFill>
                <a:latin typeface="Open Sans" pitchFamily="34" charset="0"/>
                <a:ea typeface="Open Sans" pitchFamily="34" charset="-122"/>
                <a:cs typeface="Open Sans" pitchFamily="34" charset="-120"/>
              </a:rPr>
              <a:t>Technical Highlights:</a:t>
            </a:r>
            <a:r>
              <a:rPr lang="en-US" sz="1250" dirty="0">
                <a:solidFill>
                  <a:srgbClr val="000000"/>
                </a:solidFill>
                <a:latin typeface="Open Sans" pitchFamily="34" charset="0"/>
                <a:ea typeface="Open Sans" pitchFamily="34" charset="-122"/>
                <a:cs typeface="Open Sans" pitchFamily="34" charset="-120"/>
              </a:rPr>
              <a:t> The system employs asynchronous processing for long-running predictions, implements rate limiting for API stability, and uses WebSocket connections for real-time alert notifications when AQI exceeds threshold levels.</a:t>
            </a:r>
            <a:endParaRPr lang="en-US" sz="12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2282785" y="368737"/>
            <a:ext cx="5011103" cy="398859"/>
          </a:xfrm>
          <a:prstGeom prst="rect">
            <a:avLst/>
          </a:prstGeom>
          <a:noFill/>
          <a:ln/>
        </p:spPr>
        <p:txBody>
          <a:bodyPr wrap="none" lIns="0" tIns="0" rIns="0" bIns="0" rtlCol="0" anchor="t"/>
          <a:lstStyle/>
          <a:p>
            <a:pPr marL="0" indent="0" algn="l">
              <a:lnSpc>
                <a:spcPts val="3100"/>
              </a:lnSpc>
              <a:buNone/>
            </a:pPr>
            <a:r>
              <a:rPr lang="en-US" sz="2500" dirty="0">
                <a:solidFill>
                  <a:srgbClr val="2C3F42"/>
                </a:solidFill>
                <a:latin typeface="Bitter Medium" pitchFamily="34" charset="0"/>
                <a:ea typeface="Bitter Medium" pitchFamily="34" charset="-122"/>
                <a:cs typeface="Bitter Medium" pitchFamily="34" charset="-120"/>
              </a:rPr>
              <a:t>Results and Performance Insights</a:t>
            </a:r>
            <a:endParaRPr lang="en-US" sz="2500" dirty="0"/>
          </a:p>
        </p:txBody>
      </p:sp>
      <p:sp>
        <p:nvSpPr>
          <p:cNvPr id="3" name="Text 1"/>
          <p:cNvSpPr/>
          <p:nvPr/>
        </p:nvSpPr>
        <p:spPr>
          <a:xfrm>
            <a:off x="2282785" y="931664"/>
            <a:ext cx="10064829" cy="167759"/>
          </a:xfrm>
          <a:prstGeom prst="rect">
            <a:avLst/>
          </a:prstGeom>
          <a:noFill/>
          <a:ln/>
        </p:spPr>
        <p:txBody>
          <a:bodyPr wrap="none" lIns="0" tIns="0" rIns="0" bIns="0" rtlCol="0" anchor="t"/>
          <a:lstStyle/>
          <a:p>
            <a:pPr marL="0" indent="0" algn="l">
              <a:lnSpc>
                <a:spcPts val="1300"/>
              </a:lnSpc>
              <a:buNone/>
            </a:pPr>
            <a:r>
              <a:rPr lang="en-US" sz="1000" dirty="0">
                <a:solidFill>
                  <a:srgbClr val="2B2E3C"/>
                </a:solidFill>
                <a:latin typeface="Open Sans" pitchFamily="34" charset="0"/>
                <a:ea typeface="Open Sans" pitchFamily="34" charset="-122"/>
                <a:cs typeface="Open Sans" pitchFamily="34" charset="-120"/>
              </a:rPr>
              <a:t>Our evaluation compared predicted AQI values against actual measurements across different pollution categories and seasonal periods.</a:t>
            </a:r>
            <a:endParaRPr lang="en-US" sz="1000" dirty="0"/>
          </a:p>
        </p:txBody>
      </p:sp>
      <p:pic>
        <p:nvPicPr>
          <p:cNvPr id="4" name="Image 0" descr="preencoded.png"/>
          <p:cNvPicPr>
            <a:picLocks noChangeAspect="1"/>
          </p:cNvPicPr>
          <p:nvPr/>
        </p:nvPicPr>
        <p:blipFill>
          <a:blip r:embed="rId3"/>
          <a:stretch>
            <a:fillRect/>
          </a:stretch>
        </p:blipFill>
        <p:spPr>
          <a:xfrm>
            <a:off x="2282785" y="1191697"/>
            <a:ext cx="10064829" cy="5253395"/>
          </a:xfrm>
          <a:prstGeom prst="rect">
            <a:avLst/>
          </a:prstGeom>
        </p:spPr>
      </p:pic>
      <p:sp>
        <p:nvSpPr>
          <p:cNvPr id="5" name="Shape 2"/>
          <p:cNvSpPr/>
          <p:nvPr/>
        </p:nvSpPr>
        <p:spPr>
          <a:xfrm>
            <a:off x="6483668" y="6445091"/>
            <a:ext cx="127516" cy="127516"/>
          </a:xfrm>
          <a:prstGeom prst="roundRect">
            <a:avLst>
              <a:gd name="adj" fmla="val 14342"/>
            </a:avLst>
          </a:prstGeom>
          <a:solidFill>
            <a:srgbClr val="472105"/>
          </a:solidFill>
          <a:ln/>
        </p:spPr>
      </p:sp>
      <p:sp>
        <p:nvSpPr>
          <p:cNvPr id="6" name="Text 3"/>
          <p:cNvSpPr/>
          <p:nvPr/>
        </p:nvSpPr>
        <p:spPr>
          <a:xfrm>
            <a:off x="6672143" y="6445091"/>
            <a:ext cx="566857" cy="127635"/>
          </a:xfrm>
          <a:prstGeom prst="rect">
            <a:avLst/>
          </a:prstGeom>
          <a:noFill/>
          <a:ln/>
        </p:spPr>
        <p:txBody>
          <a:bodyPr wrap="none" lIns="0" tIns="0" rIns="0" bIns="0" rtlCol="0" anchor="t"/>
          <a:lstStyle/>
          <a:p>
            <a:pPr marL="0" indent="0" algn="l">
              <a:lnSpc>
                <a:spcPts val="1000"/>
              </a:lnSpc>
              <a:buNone/>
            </a:pPr>
            <a:r>
              <a:rPr lang="en-US" sz="1000" dirty="0">
                <a:solidFill>
                  <a:srgbClr val="2B2E3C"/>
                </a:solidFill>
                <a:latin typeface="Open Sans" pitchFamily="34" charset="0"/>
                <a:ea typeface="Open Sans" pitchFamily="34" charset="-122"/>
                <a:cs typeface="Open Sans" pitchFamily="34" charset="-120"/>
              </a:rPr>
              <a:t>Predicted</a:t>
            </a:r>
            <a:endParaRPr lang="en-US" sz="1000" dirty="0"/>
          </a:p>
        </p:txBody>
      </p:sp>
      <p:sp>
        <p:nvSpPr>
          <p:cNvPr id="7" name="Shape 4"/>
          <p:cNvSpPr/>
          <p:nvPr/>
        </p:nvSpPr>
        <p:spPr>
          <a:xfrm>
            <a:off x="7391400" y="6445091"/>
            <a:ext cx="127516" cy="127516"/>
          </a:xfrm>
          <a:prstGeom prst="roundRect">
            <a:avLst>
              <a:gd name="adj" fmla="val 14342"/>
            </a:avLst>
          </a:prstGeom>
          <a:solidFill>
            <a:srgbClr val="94430B"/>
          </a:solidFill>
          <a:ln/>
        </p:spPr>
      </p:sp>
      <p:sp>
        <p:nvSpPr>
          <p:cNvPr id="8" name="Text 5"/>
          <p:cNvSpPr/>
          <p:nvPr/>
        </p:nvSpPr>
        <p:spPr>
          <a:xfrm>
            <a:off x="7579876" y="6445091"/>
            <a:ext cx="368498" cy="127635"/>
          </a:xfrm>
          <a:prstGeom prst="rect">
            <a:avLst/>
          </a:prstGeom>
          <a:noFill/>
          <a:ln/>
        </p:spPr>
        <p:txBody>
          <a:bodyPr wrap="none" lIns="0" tIns="0" rIns="0" bIns="0" rtlCol="0" anchor="t"/>
          <a:lstStyle/>
          <a:p>
            <a:pPr marL="0" indent="0" algn="l">
              <a:lnSpc>
                <a:spcPts val="1000"/>
              </a:lnSpc>
              <a:buNone/>
            </a:pPr>
            <a:r>
              <a:rPr lang="en-US" sz="1000" dirty="0">
                <a:solidFill>
                  <a:srgbClr val="2B2E3C"/>
                </a:solidFill>
                <a:latin typeface="Open Sans" pitchFamily="34" charset="0"/>
                <a:ea typeface="Open Sans" pitchFamily="34" charset="-122"/>
                <a:cs typeface="Open Sans" pitchFamily="34" charset="-120"/>
              </a:rPr>
              <a:t>Actual</a:t>
            </a:r>
            <a:endParaRPr lang="en-US" sz="1000" dirty="0"/>
          </a:p>
        </p:txBody>
      </p:sp>
      <p:sp>
        <p:nvSpPr>
          <p:cNvPr id="9" name="Text 6"/>
          <p:cNvSpPr/>
          <p:nvPr/>
        </p:nvSpPr>
        <p:spPr>
          <a:xfrm>
            <a:off x="2282785" y="7002304"/>
            <a:ext cx="1595318" cy="199430"/>
          </a:xfrm>
          <a:prstGeom prst="rect">
            <a:avLst/>
          </a:prstGeom>
          <a:noFill/>
          <a:ln/>
        </p:spPr>
        <p:txBody>
          <a:bodyPr wrap="none" lIns="0" tIns="0" rIns="0" bIns="0" rtlCol="0" anchor="t"/>
          <a:lstStyle/>
          <a:p>
            <a:pPr marL="0" indent="0" algn="l">
              <a:lnSpc>
                <a:spcPts val="1550"/>
              </a:lnSpc>
              <a:buNone/>
            </a:pPr>
            <a:r>
              <a:rPr lang="en-US" sz="1250" dirty="0">
                <a:solidFill>
                  <a:srgbClr val="2C3F42"/>
                </a:solidFill>
                <a:latin typeface="Bitter Medium" pitchFamily="34" charset="0"/>
                <a:ea typeface="Bitter Medium" pitchFamily="34" charset="-122"/>
                <a:cs typeface="Bitter Medium" pitchFamily="34" charset="-120"/>
              </a:rPr>
              <a:t>Key Findings</a:t>
            </a:r>
            <a:endParaRPr lang="en-US" sz="1250" dirty="0"/>
          </a:p>
        </p:txBody>
      </p:sp>
      <p:sp>
        <p:nvSpPr>
          <p:cNvPr id="10" name="Text 7"/>
          <p:cNvSpPr/>
          <p:nvPr/>
        </p:nvSpPr>
        <p:spPr>
          <a:xfrm>
            <a:off x="2282785" y="7283768"/>
            <a:ext cx="4876800" cy="503277"/>
          </a:xfrm>
          <a:prstGeom prst="rect">
            <a:avLst/>
          </a:prstGeom>
          <a:noFill/>
          <a:ln/>
        </p:spPr>
        <p:txBody>
          <a:bodyPr wrap="square" lIns="0" tIns="0" rIns="0" bIns="0" rtlCol="0" anchor="t"/>
          <a:lstStyle/>
          <a:p>
            <a:pPr marL="0" indent="0" algn="l">
              <a:lnSpc>
                <a:spcPts val="1300"/>
              </a:lnSpc>
              <a:buNone/>
            </a:pPr>
            <a:r>
              <a:rPr lang="en-US" sz="1000" dirty="0">
                <a:solidFill>
                  <a:srgbClr val="2B2E3C"/>
                </a:solidFill>
                <a:latin typeface="Open Sans" pitchFamily="34" charset="0"/>
                <a:ea typeface="Open Sans" pitchFamily="34" charset="-122"/>
                <a:cs typeface="Open Sans" pitchFamily="34" charset="-120"/>
              </a:rPr>
              <a:t>The model demonstrates strong performance across all AQI categories, with particular accuracy in identifying extreme pollution events. Predictions show consistent patterns with actual measurements.</a:t>
            </a:r>
            <a:endParaRPr lang="en-US" sz="1000" dirty="0"/>
          </a:p>
        </p:txBody>
      </p:sp>
      <p:sp>
        <p:nvSpPr>
          <p:cNvPr id="11" name="Text 8"/>
          <p:cNvSpPr/>
          <p:nvPr/>
        </p:nvSpPr>
        <p:spPr>
          <a:xfrm>
            <a:off x="7478435" y="7002304"/>
            <a:ext cx="1626037" cy="199430"/>
          </a:xfrm>
          <a:prstGeom prst="rect">
            <a:avLst/>
          </a:prstGeom>
          <a:noFill/>
          <a:ln/>
        </p:spPr>
        <p:txBody>
          <a:bodyPr wrap="none" lIns="0" tIns="0" rIns="0" bIns="0" rtlCol="0" anchor="t"/>
          <a:lstStyle/>
          <a:p>
            <a:pPr marL="0" indent="0" algn="l">
              <a:lnSpc>
                <a:spcPts val="1550"/>
              </a:lnSpc>
              <a:buNone/>
            </a:pPr>
            <a:r>
              <a:rPr lang="en-US" sz="1250" dirty="0">
                <a:solidFill>
                  <a:srgbClr val="2C3F42"/>
                </a:solidFill>
                <a:latin typeface="Bitter Medium" pitchFamily="34" charset="0"/>
                <a:ea typeface="Bitter Medium" pitchFamily="34" charset="-122"/>
                <a:cs typeface="Bitter Medium" pitchFamily="34" charset="-120"/>
              </a:rPr>
              <a:t>Limitations Identified</a:t>
            </a:r>
            <a:endParaRPr lang="en-US" sz="1250" dirty="0"/>
          </a:p>
        </p:txBody>
      </p:sp>
      <p:sp>
        <p:nvSpPr>
          <p:cNvPr id="12" name="Text 9"/>
          <p:cNvSpPr/>
          <p:nvPr/>
        </p:nvSpPr>
        <p:spPr>
          <a:xfrm>
            <a:off x="7478435" y="7283768"/>
            <a:ext cx="4876800" cy="503277"/>
          </a:xfrm>
          <a:prstGeom prst="rect">
            <a:avLst/>
          </a:prstGeom>
          <a:noFill/>
          <a:ln/>
        </p:spPr>
        <p:txBody>
          <a:bodyPr wrap="square" lIns="0" tIns="0" rIns="0" bIns="0" rtlCol="0" anchor="t"/>
          <a:lstStyle/>
          <a:p>
            <a:pPr marL="0" indent="0" algn="l">
              <a:lnSpc>
                <a:spcPts val="1300"/>
              </a:lnSpc>
              <a:buNone/>
            </a:pPr>
            <a:r>
              <a:rPr lang="en-US" sz="1000" dirty="0">
                <a:solidFill>
                  <a:srgbClr val="2B2E3C"/>
                </a:solidFill>
                <a:latin typeface="Open Sans" pitchFamily="34" charset="0"/>
                <a:ea typeface="Open Sans" pitchFamily="34" charset="-122"/>
                <a:cs typeface="Open Sans" pitchFamily="34" charset="-120"/>
              </a:rPr>
              <a:t>Performance slightly degrades during rapid weather transitions and under unusual atmospheric conditions not well-represented in training data. Future improvements should address these edge cases.</a:t>
            </a:r>
            <a:endParaRPr lang="en-US" sz="1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975747" y="1273373"/>
            <a:ext cx="5163264" cy="382310"/>
          </a:xfrm>
          <a:prstGeom prst="rect">
            <a:avLst/>
          </a:prstGeom>
          <a:noFill/>
          <a:ln/>
        </p:spPr>
        <p:txBody>
          <a:bodyPr wrap="none" lIns="0" tIns="0" rIns="0" bIns="0" rtlCol="0" anchor="t"/>
          <a:lstStyle/>
          <a:p>
            <a:pPr marL="0" indent="0" algn="l">
              <a:lnSpc>
                <a:spcPts val="3000"/>
              </a:lnSpc>
              <a:buNone/>
            </a:pPr>
            <a:r>
              <a:rPr lang="en-US" sz="2400" dirty="0">
                <a:solidFill>
                  <a:srgbClr val="2C3F42"/>
                </a:solidFill>
                <a:latin typeface="Bitter Medium" pitchFamily="34" charset="0"/>
                <a:ea typeface="Bitter Medium" pitchFamily="34" charset="-122"/>
                <a:cs typeface="Bitter Medium" pitchFamily="34" charset="-120"/>
              </a:rPr>
              <a:t>Applications and Real-World Impact</a:t>
            </a:r>
            <a:endParaRPr lang="en-US" sz="2400" dirty="0"/>
          </a:p>
        </p:txBody>
      </p:sp>
      <p:sp>
        <p:nvSpPr>
          <p:cNvPr id="4" name="Shape 1"/>
          <p:cNvSpPr/>
          <p:nvPr/>
        </p:nvSpPr>
        <p:spPr>
          <a:xfrm>
            <a:off x="5975747" y="1952268"/>
            <a:ext cx="8165306" cy="996077"/>
          </a:xfrm>
          <a:prstGeom prst="roundRect">
            <a:avLst>
              <a:gd name="adj" fmla="val 7344"/>
            </a:avLst>
          </a:prstGeom>
          <a:solidFill>
            <a:srgbClr val="FFF8F0"/>
          </a:solidFill>
          <a:ln/>
        </p:spPr>
      </p:sp>
      <p:sp>
        <p:nvSpPr>
          <p:cNvPr id="5" name="Shape 2"/>
          <p:cNvSpPr/>
          <p:nvPr/>
        </p:nvSpPr>
        <p:spPr>
          <a:xfrm>
            <a:off x="5975747" y="1937028"/>
            <a:ext cx="8165306" cy="60960"/>
          </a:xfrm>
          <a:prstGeom prst="roundRect">
            <a:avLst>
              <a:gd name="adj" fmla="val 84294"/>
            </a:avLst>
          </a:prstGeom>
          <a:solidFill>
            <a:srgbClr val="D2600F"/>
          </a:solidFill>
          <a:ln/>
        </p:spPr>
      </p:sp>
      <p:sp>
        <p:nvSpPr>
          <p:cNvPr id="6" name="Shape 3"/>
          <p:cNvSpPr/>
          <p:nvPr/>
        </p:nvSpPr>
        <p:spPr>
          <a:xfrm>
            <a:off x="9874925" y="1768793"/>
            <a:ext cx="366951" cy="366951"/>
          </a:xfrm>
          <a:prstGeom prst="roundRect">
            <a:avLst>
              <a:gd name="adj" fmla="val 249189"/>
            </a:avLst>
          </a:prstGeom>
          <a:solidFill>
            <a:srgbClr val="D2600F"/>
          </a:solidFill>
          <a:ln/>
        </p:spPr>
      </p:sp>
      <p:sp>
        <p:nvSpPr>
          <p:cNvPr id="7" name="Text 4"/>
          <p:cNvSpPr/>
          <p:nvPr/>
        </p:nvSpPr>
        <p:spPr>
          <a:xfrm>
            <a:off x="9984938" y="1860471"/>
            <a:ext cx="146804" cy="183475"/>
          </a:xfrm>
          <a:prstGeom prst="rect">
            <a:avLst/>
          </a:prstGeom>
          <a:noFill/>
          <a:ln/>
        </p:spPr>
        <p:txBody>
          <a:bodyPr wrap="none" lIns="0" tIns="0" rIns="0" bIns="0" rtlCol="0" anchor="t"/>
          <a:lstStyle/>
          <a:p>
            <a:pPr marL="0" indent="0" algn="l">
              <a:lnSpc>
                <a:spcPts val="1450"/>
              </a:lnSpc>
              <a:buNone/>
            </a:pPr>
            <a:r>
              <a:rPr lang="en-US" sz="1150" dirty="0">
                <a:solidFill>
                  <a:srgbClr val="FFFFFF"/>
                </a:solidFill>
                <a:latin typeface="Bitter Medium" pitchFamily="34" charset="0"/>
                <a:ea typeface="Bitter Medium" pitchFamily="34" charset="-122"/>
                <a:cs typeface="Bitter Medium" pitchFamily="34" charset="-120"/>
              </a:rPr>
              <a:t>1</a:t>
            </a:r>
            <a:endParaRPr lang="en-US" sz="1150" dirty="0"/>
          </a:p>
        </p:txBody>
      </p:sp>
      <p:sp>
        <p:nvSpPr>
          <p:cNvPr id="8" name="Text 5"/>
          <p:cNvSpPr/>
          <p:nvPr/>
        </p:nvSpPr>
        <p:spPr>
          <a:xfrm>
            <a:off x="6113264" y="2258020"/>
            <a:ext cx="1998464" cy="191095"/>
          </a:xfrm>
          <a:prstGeom prst="rect">
            <a:avLst/>
          </a:prstGeom>
          <a:noFill/>
          <a:ln/>
        </p:spPr>
        <p:txBody>
          <a:bodyPr wrap="none" lIns="0" tIns="0" rIns="0" bIns="0" rtlCol="0" anchor="t"/>
          <a:lstStyle/>
          <a:p>
            <a:pPr marL="0" indent="0" algn="l">
              <a:lnSpc>
                <a:spcPts val="1500"/>
              </a:lnSpc>
              <a:buNone/>
            </a:pPr>
            <a:r>
              <a:rPr lang="en-US" sz="1200" dirty="0">
                <a:solidFill>
                  <a:srgbClr val="2B2E3C"/>
                </a:solidFill>
                <a:latin typeface="Bitter Medium" pitchFamily="34" charset="0"/>
                <a:ea typeface="Bitter Medium" pitchFamily="34" charset="-122"/>
                <a:cs typeface="Bitter Medium" pitchFamily="34" charset="-120"/>
              </a:rPr>
              <a:t>Public Health Organizations</a:t>
            </a:r>
            <a:endParaRPr lang="en-US" sz="1200" dirty="0"/>
          </a:p>
        </p:txBody>
      </p:sp>
      <p:sp>
        <p:nvSpPr>
          <p:cNvPr id="9" name="Text 6"/>
          <p:cNvSpPr/>
          <p:nvPr/>
        </p:nvSpPr>
        <p:spPr>
          <a:xfrm>
            <a:off x="6113264" y="2494359"/>
            <a:ext cx="7890272" cy="316468"/>
          </a:xfrm>
          <a:prstGeom prst="rect">
            <a:avLst/>
          </a:prstGeom>
          <a:noFill/>
          <a:ln/>
        </p:spPr>
        <p:txBody>
          <a:bodyPr wrap="square" lIns="0" tIns="0" rIns="0" bIns="0" rtlCol="0" anchor="t"/>
          <a:lstStyle/>
          <a:p>
            <a:pPr marL="0" indent="0" algn="l">
              <a:lnSpc>
                <a:spcPts val="1200"/>
              </a:lnSpc>
              <a:buNone/>
            </a:pPr>
            <a:r>
              <a:rPr lang="en-US" sz="950" dirty="0">
                <a:solidFill>
                  <a:srgbClr val="2B2E3C"/>
                </a:solidFill>
                <a:latin typeface="Open Sans" pitchFamily="34" charset="0"/>
                <a:ea typeface="Open Sans" pitchFamily="34" charset="-122"/>
                <a:cs typeface="Open Sans" pitchFamily="34" charset="-120"/>
              </a:rPr>
              <a:t>Early warning systems enable health departments to issue advisories, allocate medical resources, and protect vulnerable populations during pollution events</a:t>
            </a:r>
            <a:endParaRPr lang="en-US" sz="950" dirty="0"/>
          </a:p>
        </p:txBody>
      </p:sp>
      <p:sp>
        <p:nvSpPr>
          <p:cNvPr id="10" name="Shape 7"/>
          <p:cNvSpPr/>
          <p:nvPr/>
        </p:nvSpPr>
        <p:spPr>
          <a:xfrm>
            <a:off x="5975747" y="3207187"/>
            <a:ext cx="8165306" cy="837843"/>
          </a:xfrm>
          <a:prstGeom prst="roundRect">
            <a:avLst>
              <a:gd name="adj" fmla="val 8731"/>
            </a:avLst>
          </a:prstGeom>
          <a:solidFill>
            <a:srgbClr val="FFF8F0"/>
          </a:solidFill>
          <a:ln/>
        </p:spPr>
      </p:sp>
      <p:sp>
        <p:nvSpPr>
          <p:cNvPr id="11" name="Shape 8"/>
          <p:cNvSpPr/>
          <p:nvPr/>
        </p:nvSpPr>
        <p:spPr>
          <a:xfrm>
            <a:off x="5975747" y="3191947"/>
            <a:ext cx="8165306" cy="60960"/>
          </a:xfrm>
          <a:prstGeom prst="roundRect">
            <a:avLst>
              <a:gd name="adj" fmla="val 84294"/>
            </a:avLst>
          </a:prstGeom>
          <a:solidFill>
            <a:srgbClr val="D2600F"/>
          </a:solidFill>
          <a:ln/>
        </p:spPr>
      </p:sp>
      <p:sp>
        <p:nvSpPr>
          <p:cNvPr id="12" name="Shape 9"/>
          <p:cNvSpPr/>
          <p:nvPr/>
        </p:nvSpPr>
        <p:spPr>
          <a:xfrm>
            <a:off x="9874925" y="3023711"/>
            <a:ext cx="366951" cy="366951"/>
          </a:xfrm>
          <a:prstGeom prst="roundRect">
            <a:avLst>
              <a:gd name="adj" fmla="val 249189"/>
            </a:avLst>
          </a:prstGeom>
          <a:solidFill>
            <a:srgbClr val="D2600F"/>
          </a:solidFill>
          <a:ln/>
        </p:spPr>
      </p:sp>
      <p:sp>
        <p:nvSpPr>
          <p:cNvPr id="13" name="Text 10"/>
          <p:cNvSpPr/>
          <p:nvPr/>
        </p:nvSpPr>
        <p:spPr>
          <a:xfrm>
            <a:off x="9984938" y="3115389"/>
            <a:ext cx="146804" cy="183475"/>
          </a:xfrm>
          <a:prstGeom prst="rect">
            <a:avLst/>
          </a:prstGeom>
          <a:noFill/>
          <a:ln/>
        </p:spPr>
        <p:txBody>
          <a:bodyPr wrap="none" lIns="0" tIns="0" rIns="0" bIns="0" rtlCol="0" anchor="t"/>
          <a:lstStyle/>
          <a:p>
            <a:pPr marL="0" indent="0" algn="l">
              <a:lnSpc>
                <a:spcPts val="1450"/>
              </a:lnSpc>
              <a:buNone/>
            </a:pPr>
            <a:r>
              <a:rPr lang="en-US" sz="1150" dirty="0">
                <a:solidFill>
                  <a:srgbClr val="FFFFFF"/>
                </a:solidFill>
                <a:latin typeface="Bitter Medium" pitchFamily="34" charset="0"/>
                <a:ea typeface="Bitter Medium" pitchFamily="34" charset="-122"/>
                <a:cs typeface="Bitter Medium" pitchFamily="34" charset="-120"/>
              </a:rPr>
              <a:t>2</a:t>
            </a:r>
            <a:endParaRPr lang="en-US" sz="1150" dirty="0"/>
          </a:p>
        </p:txBody>
      </p:sp>
      <p:sp>
        <p:nvSpPr>
          <p:cNvPr id="14" name="Text 11"/>
          <p:cNvSpPr/>
          <p:nvPr/>
        </p:nvSpPr>
        <p:spPr>
          <a:xfrm>
            <a:off x="6113264" y="3512939"/>
            <a:ext cx="1529239" cy="191095"/>
          </a:xfrm>
          <a:prstGeom prst="rect">
            <a:avLst/>
          </a:prstGeom>
          <a:noFill/>
          <a:ln/>
        </p:spPr>
        <p:txBody>
          <a:bodyPr wrap="none" lIns="0" tIns="0" rIns="0" bIns="0" rtlCol="0" anchor="t"/>
          <a:lstStyle/>
          <a:p>
            <a:pPr marL="0" indent="0" algn="l">
              <a:lnSpc>
                <a:spcPts val="1500"/>
              </a:lnSpc>
              <a:buNone/>
            </a:pPr>
            <a:r>
              <a:rPr lang="en-US" sz="1200" dirty="0">
                <a:solidFill>
                  <a:srgbClr val="2B2E3C"/>
                </a:solidFill>
                <a:latin typeface="Bitter Medium" pitchFamily="34" charset="0"/>
                <a:ea typeface="Bitter Medium" pitchFamily="34" charset="-122"/>
                <a:cs typeface="Bitter Medium" pitchFamily="34" charset="-120"/>
              </a:rPr>
              <a:t>Policy Development</a:t>
            </a:r>
            <a:endParaRPr lang="en-US" sz="1200" dirty="0"/>
          </a:p>
        </p:txBody>
      </p:sp>
      <p:sp>
        <p:nvSpPr>
          <p:cNvPr id="15" name="Text 12"/>
          <p:cNvSpPr/>
          <p:nvPr/>
        </p:nvSpPr>
        <p:spPr>
          <a:xfrm>
            <a:off x="6113264" y="3749278"/>
            <a:ext cx="7890272" cy="158234"/>
          </a:xfrm>
          <a:prstGeom prst="rect">
            <a:avLst/>
          </a:prstGeom>
          <a:noFill/>
          <a:ln/>
        </p:spPr>
        <p:txBody>
          <a:bodyPr wrap="none" lIns="0" tIns="0" rIns="0" bIns="0" rtlCol="0" anchor="t"/>
          <a:lstStyle/>
          <a:p>
            <a:pPr marL="0" indent="0" algn="l">
              <a:lnSpc>
                <a:spcPts val="1200"/>
              </a:lnSpc>
              <a:buNone/>
            </a:pPr>
            <a:r>
              <a:rPr lang="en-US" sz="950" dirty="0">
                <a:solidFill>
                  <a:srgbClr val="2B2E3C"/>
                </a:solidFill>
                <a:latin typeface="Open Sans" pitchFamily="34" charset="0"/>
                <a:ea typeface="Open Sans" pitchFamily="34" charset="-122"/>
                <a:cs typeface="Open Sans" pitchFamily="34" charset="-120"/>
              </a:rPr>
              <a:t>Long-term trend analysis supports evidence-based environmental regulations, emission control strategies, and urban planning decisions</a:t>
            </a:r>
            <a:endParaRPr lang="en-US" sz="950" dirty="0"/>
          </a:p>
        </p:txBody>
      </p:sp>
      <p:sp>
        <p:nvSpPr>
          <p:cNvPr id="16" name="Shape 13"/>
          <p:cNvSpPr/>
          <p:nvPr/>
        </p:nvSpPr>
        <p:spPr>
          <a:xfrm>
            <a:off x="5975747" y="4303871"/>
            <a:ext cx="8165306" cy="996077"/>
          </a:xfrm>
          <a:prstGeom prst="roundRect">
            <a:avLst>
              <a:gd name="adj" fmla="val 7344"/>
            </a:avLst>
          </a:prstGeom>
          <a:solidFill>
            <a:srgbClr val="FFF8F0"/>
          </a:solidFill>
          <a:ln/>
        </p:spPr>
      </p:sp>
      <p:sp>
        <p:nvSpPr>
          <p:cNvPr id="17" name="Shape 14"/>
          <p:cNvSpPr/>
          <p:nvPr/>
        </p:nvSpPr>
        <p:spPr>
          <a:xfrm>
            <a:off x="5975747" y="4288631"/>
            <a:ext cx="8165306" cy="60960"/>
          </a:xfrm>
          <a:prstGeom prst="roundRect">
            <a:avLst>
              <a:gd name="adj" fmla="val 84294"/>
            </a:avLst>
          </a:prstGeom>
          <a:solidFill>
            <a:srgbClr val="D2600F"/>
          </a:solidFill>
          <a:ln/>
        </p:spPr>
      </p:sp>
      <p:sp>
        <p:nvSpPr>
          <p:cNvPr id="18" name="Shape 15"/>
          <p:cNvSpPr/>
          <p:nvPr/>
        </p:nvSpPr>
        <p:spPr>
          <a:xfrm>
            <a:off x="9874925" y="4120396"/>
            <a:ext cx="366951" cy="366951"/>
          </a:xfrm>
          <a:prstGeom prst="roundRect">
            <a:avLst>
              <a:gd name="adj" fmla="val 249189"/>
            </a:avLst>
          </a:prstGeom>
          <a:solidFill>
            <a:srgbClr val="D2600F"/>
          </a:solidFill>
          <a:ln/>
        </p:spPr>
      </p:sp>
      <p:sp>
        <p:nvSpPr>
          <p:cNvPr id="19" name="Text 16"/>
          <p:cNvSpPr/>
          <p:nvPr/>
        </p:nvSpPr>
        <p:spPr>
          <a:xfrm>
            <a:off x="9984938" y="4212074"/>
            <a:ext cx="146804" cy="183475"/>
          </a:xfrm>
          <a:prstGeom prst="rect">
            <a:avLst/>
          </a:prstGeom>
          <a:noFill/>
          <a:ln/>
        </p:spPr>
        <p:txBody>
          <a:bodyPr wrap="none" lIns="0" tIns="0" rIns="0" bIns="0" rtlCol="0" anchor="t"/>
          <a:lstStyle/>
          <a:p>
            <a:pPr marL="0" indent="0" algn="l">
              <a:lnSpc>
                <a:spcPts val="1450"/>
              </a:lnSpc>
              <a:buNone/>
            </a:pPr>
            <a:r>
              <a:rPr lang="en-US" sz="1150" dirty="0">
                <a:solidFill>
                  <a:srgbClr val="FFFFFF"/>
                </a:solidFill>
                <a:latin typeface="Bitter Medium" pitchFamily="34" charset="0"/>
                <a:ea typeface="Bitter Medium" pitchFamily="34" charset="-122"/>
                <a:cs typeface="Bitter Medium" pitchFamily="34" charset="-120"/>
              </a:rPr>
              <a:t>3</a:t>
            </a:r>
            <a:endParaRPr lang="en-US" sz="1150" dirty="0"/>
          </a:p>
        </p:txBody>
      </p:sp>
      <p:sp>
        <p:nvSpPr>
          <p:cNvPr id="20" name="Text 17"/>
          <p:cNvSpPr/>
          <p:nvPr/>
        </p:nvSpPr>
        <p:spPr>
          <a:xfrm>
            <a:off x="6113264" y="4609624"/>
            <a:ext cx="1809750" cy="191095"/>
          </a:xfrm>
          <a:prstGeom prst="rect">
            <a:avLst/>
          </a:prstGeom>
          <a:noFill/>
          <a:ln/>
        </p:spPr>
        <p:txBody>
          <a:bodyPr wrap="none" lIns="0" tIns="0" rIns="0" bIns="0" rtlCol="0" anchor="t"/>
          <a:lstStyle/>
          <a:p>
            <a:pPr marL="0" indent="0" algn="l">
              <a:lnSpc>
                <a:spcPts val="1500"/>
              </a:lnSpc>
              <a:buNone/>
            </a:pPr>
            <a:r>
              <a:rPr lang="en-US" sz="1200" dirty="0">
                <a:solidFill>
                  <a:srgbClr val="2B2E3C"/>
                </a:solidFill>
                <a:latin typeface="Bitter Medium" pitchFamily="34" charset="0"/>
                <a:ea typeface="Bitter Medium" pitchFamily="34" charset="-122"/>
                <a:cs typeface="Bitter Medium" pitchFamily="34" charset="-120"/>
              </a:rPr>
              <a:t>Smart City Infrastructure</a:t>
            </a:r>
            <a:endParaRPr lang="en-US" sz="1200" dirty="0"/>
          </a:p>
        </p:txBody>
      </p:sp>
      <p:sp>
        <p:nvSpPr>
          <p:cNvPr id="21" name="Text 18"/>
          <p:cNvSpPr/>
          <p:nvPr/>
        </p:nvSpPr>
        <p:spPr>
          <a:xfrm>
            <a:off x="6113264" y="4845963"/>
            <a:ext cx="7890272" cy="316468"/>
          </a:xfrm>
          <a:prstGeom prst="rect">
            <a:avLst/>
          </a:prstGeom>
          <a:noFill/>
          <a:ln/>
        </p:spPr>
        <p:txBody>
          <a:bodyPr wrap="square" lIns="0" tIns="0" rIns="0" bIns="0" rtlCol="0" anchor="t"/>
          <a:lstStyle/>
          <a:p>
            <a:pPr marL="0" indent="0" algn="l">
              <a:lnSpc>
                <a:spcPts val="1200"/>
              </a:lnSpc>
              <a:buNone/>
            </a:pPr>
            <a:r>
              <a:rPr lang="en-US" sz="950" dirty="0">
                <a:solidFill>
                  <a:srgbClr val="2B2E3C"/>
                </a:solidFill>
                <a:latin typeface="Open Sans" pitchFamily="34" charset="0"/>
                <a:ea typeface="Open Sans" pitchFamily="34" charset="-122"/>
                <a:cs typeface="Open Sans" pitchFamily="34" charset="-120"/>
              </a:rPr>
              <a:t>Integration with IoT sensors and traffic management systems optimizes pollution mitigation through dynamic routing and infrastructure adjustments</a:t>
            </a:r>
            <a:endParaRPr lang="en-US" sz="950" dirty="0"/>
          </a:p>
        </p:txBody>
      </p:sp>
      <p:sp>
        <p:nvSpPr>
          <p:cNvPr id="22" name="Shape 19"/>
          <p:cNvSpPr/>
          <p:nvPr/>
        </p:nvSpPr>
        <p:spPr>
          <a:xfrm>
            <a:off x="5975747" y="5558790"/>
            <a:ext cx="8165306" cy="996077"/>
          </a:xfrm>
          <a:prstGeom prst="roundRect">
            <a:avLst>
              <a:gd name="adj" fmla="val 7344"/>
            </a:avLst>
          </a:prstGeom>
          <a:solidFill>
            <a:srgbClr val="FFF8F0"/>
          </a:solidFill>
          <a:ln/>
        </p:spPr>
      </p:sp>
      <p:sp>
        <p:nvSpPr>
          <p:cNvPr id="23" name="Shape 20"/>
          <p:cNvSpPr/>
          <p:nvPr/>
        </p:nvSpPr>
        <p:spPr>
          <a:xfrm>
            <a:off x="5975747" y="5543550"/>
            <a:ext cx="8165306" cy="60960"/>
          </a:xfrm>
          <a:prstGeom prst="roundRect">
            <a:avLst>
              <a:gd name="adj" fmla="val 84294"/>
            </a:avLst>
          </a:prstGeom>
          <a:solidFill>
            <a:srgbClr val="D2600F"/>
          </a:solidFill>
          <a:ln/>
        </p:spPr>
      </p:sp>
      <p:sp>
        <p:nvSpPr>
          <p:cNvPr id="24" name="Shape 21"/>
          <p:cNvSpPr/>
          <p:nvPr/>
        </p:nvSpPr>
        <p:spPr>
          <a:xfrm>
            <a:off x="9874925" y="5375315"/>
            <a:ext cx="366951" cy="366951"/>
          </a:xfrm>
          <a:prstGeom prst="roundRect">
            <a:avLst>
              <a:gd name="adj" fmla="val 249189"/>
            </a:avLst>
          </a:prstGeom>
          <a:solidFill>
            <a:srgbClr val="D2600F"/>
          </a:solidFill>
          <a:ln/>
        </p:spPr>
      </p:sp>
      <p:sp>
        <p:nvSpPr>
          <p:cNvPr id="25" name="Text 22"/>
          <p:cNvSpPr/>
          <p:nvPr/>
        </p:nvSpPr>
        <p:spPr>
          <a:xfrm>
            <a:off x="9984938" y="5466993"/>
            <a:ext cx="146804" cy="183475"/>
          </a:xfrm>
          <a:prstGeom prst="rect">
            <a:avLst/>
          </a:prstGeom>
          <a:noFill/>
          <a:ln/>
        </p:spPr>
        <p:txBody>
          <a:bodyPr wrap="none" lIns="0" tIns="0" rIns="0" bIns="0" rtlCol="0" anchor="t"/>
          <a:lstStyle/>
          <a:p>
            <a:pPr marL="0" indent="0" algn="l">
              <a:lnSpc>
                <a:spcPts val="1450"/>
              </a:lnSpc>
              <a:buNone/>
            </a:pPr>
            <a:r>
              <a:rPr lang="en-US" sz="1150" dirty="0">
                <a:solidFill>
                  <a:srgbClr val="FFFFFF"/>
                </a:solidFill>
                <a:latin typeface="Bitter Medium" pitchFamily="34" charset="0"/>
                <a:ea typeface="Bitter Medium" pitchFamily="34" charset="-122"/>
                <a:cs typeface="Bitter Medium" pitchFamily="34" charset="-120"/>
              </a:rPr>
              <a:t>4</a:t>
            </a:r>
            <a:endParaRPr lang="en-US" sz="1150" dirty="0"/>
          </a:p>
        </p:txBody>
      </p:sp>
      <p:sp>
        <p:nvSpPr>
          <p:cNvPr id="26" name="Text 23"/>
          <p:cNvSpPr/>
          <p:nvPr/>
        </p:nvSpPr>
        <p:spPr>
          <a:xfrm>
            <a:off x="6113264" y="5864543"/>
            <a:ext cx="1911668" cy="191095"/>
          </a:xfrm>
          <a:prstGeom prst="rect">
            <a:avLst/>
          </a:prstGeom>
          <a:noFill/>
          <a:ln/>
        </p:spPr>
        <p:txBody>
          <a:bodyPr wrap="none" lIns="0" tIns="0" rIns="0" bIns="0" rtlCol="0" anchor="t"/>
          <a:lstStyle/>
          <a:p>
            <a:pPr marL="0" indent="0" algn="l">
              <a:lnSpc>
                <a:spcPts val="1500"/>
              </a:lnSpc>
              <a:buNone/>
            </a:pPr>
            <a:r>
              <a:rPr lang="en-US" sz="1200" dirty="0">
                <a:solidFill>
                  <a:srgbClr val="2B2E3C"/>
                </a:solidFill>
                <a:latin typeface="Bitter Medium" pitchFamily="34" charset="0"/>
                <a:ea typeface="Bitter Medium" pitchFamily="34" charset="-122"/>
                <a:cs typeface="Bitter Medium" pitchFamily="34" charset="-120"/>
              </a:rPr>
              <a:t>Environmental Monitoring</a:t>
            </a:r>
            <a:endParaRPr lang="en-US" sz="1200" dirty="0"/>
          </a:p>
        </p:txBody>
      </p:sp>
      <p:sp>
        <p:nvSpPr>
          <p:cNvPr id="27" name="Text 24"/>
          <p:cNvSpPr/>
          <p:nvPr/>
        </p:nvSpPr>
        <p:spPr>
          <a:xfrm>
            <a:off x="6113264" y="6100882"/>
            <a:ext cx="7890272" cy="316468"/>
          </a:xfrm>
          <a:prstGeom prst="rect">
            <a:avLst/>
          </a:prstGeom>
          <a:noFill/>
          <a:ln/>
        </p:spPr>
        <p:txBody>
          <a:bodyPr wrap="square" lIns="0" tIns="0" rIns="0" bIns="0" rtlCol="0" anchor="t"/>
          <a:lstStyle/>
          <a:p>
            <a:pPr marL="0" indent="0" algn="l">
              <a:lnSpc>
                <a:spcPts val="1200"/>
              </a:lnSpc>
              <a:buNone/>
            </a:pPr>
            <a:r>
              <a:rPr lang="en-US" sz="950" dirty="0">
                <a:solidFill>
                  <a:srgbClr val="2B2E3C"/>
                </a:solidFill>
                <a:latin typeface="Open Sans" pitchFamily="34" charset="0"/>
                <a:ea typeface="Open Sans" pitchFamily="34" charset="-122"/>
                <a:cs typeface="Open Sans" pitchFamily="34" charset="-120"/>
              </a:rPr>
              <a:t>Continuous assessment of air quality patterns identifies emerging pollution sources and evaluates effectiveness of environmental interventions</a:t>
            </a:r>
            <a:endParaRPr lang="en-US" sz="950" dirty="0"/>
          </a:p>
        </p:txBody>
      </p:sp>
      <p:sp>
        <p:nvSpPr>
          <p:cNvPr id="28" name="Text 25"/>
          <p:cNvSpPr/>
          <p:nvPr/>
        </p:nvSpPr>
        <p:spPr>
          <a:xfrm>
            <a:off x="5975747" y="6639639"/>
            <a:ext cx="8165306" cy="316468"/>
          </a:xfrm>
          <a:prstGeom prst="rect">
            <a:avLst/>
          </a:prstGeom>
          <a:noFill/>
          <a:ln/>
        </p:spPr>
        <p:txBody>
          <a:bodyPr wrap="square" lIns="0" tIns="0" rIns="0" bIns="0" rtlCol="0" anchor="t"/>
          <a:lstStyle/>
          <a:p>
            <a:pPr marL="0" indent="0" algn="l">
              <a:lnSpc>
                <a:spcPts val="1200"/>
              </a:lnSpc>
              <a:buNone/>
            </a:pPr>
            <a:r>
              <a:rPr lang="en-US" sz="950" dirty="0">
                <a:solidFill>
                  <a:srgbClr val="2B2E3C"/>
                </a:solidFill>
                <a:latin typeface="Open Sans" pitchFamily="34" charset="0"/>
                <a:ea typeface="Open Sans" pitchFamily="34" charset="-122"/>
                <a:cs typeface="Open Sans" pitchFamily="34" charset="-120"/>
              </a:rPr>
              <a:t>Deployed in metropolitan areas, similar systems have demonstrated measurable reductions in emergency room visits through proactive alert systems and enabled cities to implement targeted traffic restrictions during predicted high-pollution periods.</a:t>
            </a:r>
            <a:endParaRPr lang="en-US" sz="9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815697"/>
            <a:ext cx="8850630" cy="620078"/>
          </a:xfrm>
          <a:prstGeom prst="rect">
            <a:avLst/>
          </a:prstGeom>
          <a:noFill/>
          <a:ln/>
        </p:spPr>
        <p:txBody>
          <a:bodyPr wrap="none" lIns="0" tIns="0" rIns="0" bIns="0" rtlCol="0" anchor="t"/>
          <a:lstStyle/>
          <a:p>
            <a:pPr marL="0" indent="0" algn="l">
              <a:lnSpc>
                <a:spcPts val="4850"/>
              </a:lnSpc>
              <a:buNone/>
            </a:pPr>
            <a:r>
              <a:rPr lang="en-US" sz="3900" dirty="0">
                <a:solidFill>
                  <a:srgbClr val="2C3F42"/>
                </a:solidFill>
                <a:latin typeface="Bitter Medium" pitchFamily="34" charset="0"/>
                <a:ea typeface="Bitter Medium" pitchFamily="34" charset="-122"/>
                <a:cs typeface="Bitter Medium" pitchFamily="34" charset="-120"/>
              </a:rPr>
              <a:t>Conclusion and Future Enhancements</a:t>
            </a:r>
            <a:endParaRPr lang="en-US" sz="3900" dirty="0"/>
          </a:p>
        </p:txBody>
      </p:sp>
      <p:sp>
        <p:nvSpPr>
          <p:cNvPr id="3" name="Text 1"/>
          <p:cNvSpPr/>
          <p:nvPr/>
        </p:nvSpPr>
        <p:spPr>
          <a:xfrm>
            <a:off x="793790" y="1931789"/>
            <a:ext cx="2525792" cy="310158"/>
          </a:xfrm>
          <a:prstGeom prst="rect">
            <a:avLst/>
          </a:prstGeom>
          <a:noFill/>
          <a:ln/>
        </p:spPr>
        <p:txBody>
          <a:bodyPr wrap="none" lIns="0" tIns="0" rIns="0" bIns="0" rtlCol="0" anchor="t"/>
          <a:lstStyle/>
          <a:p>
            <a:pPr marL="0" indent="0" algn="l">
              <a:lnSpc>
                <a:spcPts val="2400"/>
              </a:lnSpc>
              <a:buNone/>
            </a:pPr>
            <a:r>
              <a:rPr lang="en-US" sz="1950" dirty="0">
                <a:solidFill>
                  <a:srgbClr val="2C3F42"/>
                </a:solidFill>
                <a:latin typeface="Bitter Medium" pitchFamily="34" charset="0"/>
                <a:ea typeface="Bitter Medium" pitchFamily="34" charset="-122"/>
                <a:cs typeface="Bitter Medium" pitchFamily="34" charset="-120"/>
              </a:rPr>
              <a:t>Project Achievements</a:t>
            </a:r>
            <a:endParaRPr lang="en-US" sz="1950" dirty="0"/>
          </a:p>
        </p:txBody>
      </p:sp>
      <p:sp>
        <p:nvSpPr>
          <p:cNvPr id="4" name="Text 2"/>
          <p:cNvSpPr/>
          <p:nvPr/>
        </p:nvSpPr>
        <p:spPr>
          <a:xfrm>
            <a:off x="793790" y="2440305"/>
            <a:ext cx="8308300" cy="952619"/>
          </a:xfrm>
          <a:prstGeom prst="rect">
            <a:avLst/>
          </a:prstGeom>
          <a:noFill/>
          <a:ln/>
        </p:spPr>
        <p:txBody>
          <a:bodyPr wrap="square" lIns="0" tIns="0" rIns="0" bIns="0" rtlCol="0" anchor="t"/>
          <a:lstStyle/>
          <a:p>
            <a:pPr marL="0" indent="0" algn="l">
              <a:lnSpc>
                <a:spcPts val="2500"/>
              </a:lnSpc>
              <a:buNone/>
            </a:pPr>
            <a:r>
              <a:rPr lang="en-US" sz="1550" dirty="0">
                <a:solidFill>
                  <a:srgbClr val="2B2E3C"/>
                </a:solidFill>
                <a:latin typeface="Open Sans" pitchFamily="34" charset="0"/>
                <a:ea typeface="Open Sans" pitchFamily="34" charset="-122"/>
                <a:cs typeface="Open Sans" pitchFamily="34" charset="-120"/>
              </a:rPr>
              <a:t>AirLytics successfully demonstrates the feasibility of machine learning approaches for practical air quality prediction, achieving strong correlation with actual measurements while providing interpretable feature importance insights.</a:t>
            </a:r>
            <a:endParaRPr lang="en-US" sz="1550" dirty="0"/>
          </a:p>
        </p:txBody>
      </p:sp>
      <p:sp>
        <p:nvSpPr>
          <p:cNvPr id="5" name="Text 3"/>
          <p:cNvSpPr/>
          <p:nvPr/>
        </p:nvSpPr>
        <p:spPr>
          <a:xfrm>
            <a:off x="793790" y="3571518"/>
            <a:ext cx="8308300" cy="635079"/>
          </a:xfrm>
          <a:prstGeom prst="rect">
            <a:avLst/>
          </a:prstGeom>
          <a:noFill/>
          <a:ln/>
        </p:spPr>
        <p:txBody>
          <a:bodyPr wrap="square" lIns="0" tIns="0" rIns="0" bIns="0" rtlCol="0" anchor="t"/>
          <a:lstStyle/>
          <a:p>
            <a:pPr marL="0" indent="0" algn="l">
              <a:lnSpc>
                <a:spcPts val="2500"/>
              </a:lnSpc>
              <a:buNone/>
            </a:pPr>
            <a:r>
              <a:rPr lang="en-US" sz="1550" dirty="0">
                <a:solidFill>
                  <a:srgbClr val="2B2E3C"/>
                </a:solidFill>
                <a:latin typeface="Open Sans" pitchFamily="34" charset="0"/>
                <a:ea typeface="Open Sans" pitchFamily="34" charset="-122"/>
                <a:cs typeface="Open Sans" pitchFamily="34" charset="-120"/>
              </a:rPr>
              <a:t>The three-tier architecture balances performance with maintainability, and the open API design facilitates integration with existing environmental monitoring infrastructure.</a:t>
            </a:r>
            <a:endParaRPr lang="en-US" sz="1550" dirty="0"/>
          </a:p>
        </p:txBody>
      </p:sp>
      <p:sp>
        <p:nvSpPr>
          <p:cNvPr id="6" name="Text 4"/>
          <p:cNvSpPr/>
          <p:nvPr/>
        </p:nvSpPr>
        <p:spPr>
          <a:xfrm>
            <a:off x="793790" y="4404955"/>
            <a:ext cx="3151942" cy="310158"/>
          </a:xfrm>
          <a:prstGeom prst="rect">
            <a:avLst/>
          </a:prstGeom>
          <a:noFill/>
          <a:ln/>
        </p:spPr>
        <p:txBody>
          <a:bodyPr wrap="none" lIns="0" tIns="0" rIns="0" bIns="0" rtlCol="0" anchor="t"/>
          <a:lstStyle/>
          <a:p>
            <a:pPr marL="0" indent="0" algn="l">
              <a:lnSpc>
                <a:spcPts val="2400"/>
              </a:lnSpc>
              <a:buNone/>
            </a:pPr>
            <a:r>
              <a:rPr lang="en-US" sz="1950" dirty="0">
                <a:solidFill>
                  <a:srgbClr val="2C3F42"/>
                </a:solidFill>
                <a:latin typeface="Bitter Medium" pitchFamily="34" charset="0"/>
                <a:ea typeface="Bitter Medium" pitchFamily="34" charset="-122"/>
                <a:cs typeface="Bitter Medium" pitchFamily="34" charset="-120"/>
              </a:rPr>
              <a:t>Future Research Directions</a:t>
            </a:r>
            <a:endParaRPr lang="en-US" sz="1950" dirty="0"/>
          </a:p>
        </p:txBody>
      </p:sp>
      <p:sp>
        <p:nvSpPr>
          <p:cNvPr id="7" name="Text 5"/>
          <p:cNvSpPr/>
          <p:nvPr/>
        </p:nvSpPr>
        <p:spPr>
          <a:xfrm>
            <a:off x="793790" y="4913471"/>
            <a:ext cx="8308300" cy="2222912"/>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2B2E3C"/>
                </a:solidFill>
                <a:latin typeface="Open Sans" pitchFamily="34" charset="0"/>
                <a:ea typeface="Open Sans" pitchFamily="34" charset="-122"/>
                <a:cs typeface="Open Sans" pitchFamily="34" charset="-120"/>
              </a:rPr>
              <a:t>Ensemble Methods:</a:t>
            </a:r>
            <a:r>
              <a:rPr lang="en-US" sz="1550" dirty="0">
                <a:solidFill>
                  <a:srgbClr val="2B2E3C"/>
                </a:solidFill>
                <a:latin typeface="Open Sans" pitchFamily="34" charset="0"/>
                <a:ea typeface="Open Sans" pitchFamily="34" charset="-122"/>
                <a:cs typeface="Open Sans" pitchFamily="34" charset="-120"/>
              </a:rPr>
              <a:t> Incorporating gradient boosting and neural network architectures</a:t>
            </a:r>
            <a:endParaRPr lang="en-US" sz="1550" dirty="0"/>
          </a:p>
          <a:p>
            <a:pPr marL="342900" indent="-342900" algn="l">
              <a:lnSpc>
                <a:spcPts val="2500"/>
              </a:lnSpc>
              <a:buSzPct val="100000"/>
              <a:buChar char="•"/>
            </a:pPr>
            <a:r>
              <a:rPr lang="en-US" sz="1550" b="1" dirty="0">
                <a:solidFill>
                  <a:srgbClr val="2B2E3C"/>
                </a:solidFill>
                <a:latin typeface="Open Sans" pitchFamily="34" charset="0"/>
                <a:ea typeface="Open Sans" pitchFamily="34" charset="-122"/>
                <a:cs typeface="Open Sans" pitchFamily="34" charset="-120"/>
              </a:rPr>
              <a:t>Spatial Analysis:</a:t>
            </a:r>
            <a:r>
              <a:rPr lang="en-US" sz="1550" dirty="0">
                <a:solidFill>
                  <a:srgbClr val="2B2E3C"/>
                </a:solidFill>
                <a:latin typeface="Open Sans" pitchFamily="34" charset="0"/>
                <a:ea typeface="Open Sans" pitchFamily="34" charset="-122"/>
                <a:cs typeface="Open Sans" pitchFamily="34" charset="-120"/>
              </a:rPr>
              <a:t> Adding geographic information system (GIS) integration for pollution source mapping</a:t>
            </a:r>
            <a:endParaRPr lang="en-US" sz="1550" dirty="0"/>
          </a:p>
          <a:p>
            <a:pPr marL="342900" indent="-342900" algn="l">
              <a:lnSpc>
                <a:spcPts val="2500"/>
              </a:lnSpc>
              <a:buSzPct val="100000"/>
              <a:buChar char="•"/>
            </a:pPr>
            <a:r>
              <a:rPr lang="en-US" sz="1550" b="1" dirty="0">
                <a:solidFill>
                  <a:srgbClr val="2B2E3C"/>
                </a:solidFill>
                <a:latin typeface="Open Sans" pitchFamily="34" charset="0"/>
                <a:ea typeface="Open Sans" pitchFamily="34" charset="-122"/>
                <a:cs typeface="Open Sans" pitchFamily="34" charset="-120"/>
              </a:rPr>
              <a:t>Real-time Adaptation:</a:t>
            </a:r>
            <a:r>
              <a:rPr lang="en-US" sz="1550" dirty="0">
                <a:solidFill>
                  <a:srgbClr val="2B2E3C"/>
                </a:solidFill>
                <a:latin typeface="Open Sans" pitchFamily="34" charset="0"/>
                <a:ea typeface="Open Sans" pitchFamily="34" charset="-122"/>
                <a:cs typeface="Open Sans" pitchFamily="34" charset="-120"/>
              </a:rPr>
              <a:t> Online learning techniques for continuous model improvement</a:t>
            </a:r>
            <a:endParaRPr lang="en-US" sz="1550" dirty="0"/>
          </a:p>
          <a:p>
            <a:pPr marL="342900" indent="-342900" algn="l">
              <a:lnSpc>
                <a:spcPts val="2500"/>
              </a:lnSpc>
              <a:buSzPct val="100000"/>
              <a:buChar char="•"/>
            </a:pPr>
            <a:r>
              <a:rPr lang="en-US" sz="1550" b="1" dirty="0">
                <a:solidFill>
                  <a:srgbClr val="2B2E3C"/>
                </a:solidFill>
                <a:latin typeface="Open Sans" pitchFamily="34" charset="0"/>
                <a:ea typeface="Open Sans" pitchFamily="34" charset="-122"/>
                <a:cs typeface="Open Sans" pitchFamily="34" charset="-120"/>
              </a:rPr>
              <a:t>Causal Inference:</a:t>
            </a:r>
            <a:r>
              <a:rPr lang="en-US" sz="1550" dirty="0">
                <a:solidFill>
                  <a:srgbClr val="2B2E3C"/>
                </a:solidFill>
                <a:latin typeface="Open Sans" pitchFamily="34" charset="0"/>
                <a:ea typeface="Open Sans" pitchFamily="34" charset="-122"/>
                <a:cs typeface="Open Sans" pitchFamily="34" charset="-120"/>
              </a:rPr>
              <a:t> Attribution of pollution changes to specific interventions</a:t>
            </a:r>
            <a:endParaRPr lang="en-US" sz="1550" dirty="0"/>
          </a:p>
        </p:txBody>
      </p:sp>
      <p:pic>
        <p:nvPicPr>
          <p:cNvPr id="8" name="Image 0" descr="preencoded.png"/>
          <p:cNvPicPr>
            <a:picLocks noChangeAspect="1"/>
          </p:cNvPicPr>
          <p:nvPr/>
        </p:nvPicPr>
        <p:blipFill>
          <a:blip r:embed="rId3"/>
          <a:stretch>
            <a:fillRect/>
          </a:stretch>
        </p:blipFill>
        <p:spPr>
          <a:xfrm>
            <a:off x="9593818" y="1956673"/>
            <a:ext cx="4250293" cy="425029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932</Words>
  <Application>Microsoft Office PowerPoint</Application>
  <PresentationFormat>Custom</PresentationFormat>
  <Paragraphs>99</Paragraphs>
  <Slides>15</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Open Sans</vt:lpstr>
      <vt:lpstr>Bitter Medium</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Sayantan Mondal</cp:lastModifiedBy>
  <cp:revision>2</cp:revision>
  <dcterms:created xsi:type="dcterms:W3CDTF">2026-02-08T03:26:39Z</dcterms:created>
  <dcterms:modified xsi:type="dcterms:W3CDTF">2026-02-08T03:37:44Z</dcterms:modified>
</cp:coreProperties>
</file>